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88" r:id="rId1"/>
  </p:sldMasterIdLst>
  <p:sldIdLst>
    <p:sldId id="256" r:id="rId2"/>
    <p:sldId id="629" r:id="rId3"/>
    <p:sldId id="257" r:id="rId4"/>
    <p:sldId id="378" r:id="rId5"/>
    <p:sldId id="258" r:id="rId6"/>
    <p:sldId id="259" r:id="rId7"/>
    <p:sldId id="260" r:id="rId8"/>
    <p:sldId id="261" r:id="rId9"/>
    <p:sldId id="262" r:id="rId10"/>
    <p:sldId id="263" r:id="rId11"/>
    <p:sldId id="264" r:id="rId12"/>
    <p:sldId id="265" r:id="rId13"/>
    <p:sldId id="266" r:id="rId14"/>
    <p:sldId id="267" r:id="rId15"/>
    <p:sldId id="479" r:id="rId16"/>
    <p:sldId id="480" r:id="rId17"/>
    <p:sldId id="481"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9" r:id="rId49"/>
    <p:sldId id="300" r:id="rId50"/>
    <p:sldId id="302" r:id="rId51"/>
    <p:sldId id="632" r:id="rId52"/>
    <p:sldId id="631" r:id="rId5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p:scale>
          <a:sx n="81" d="100"/>
          <a:sy n="81" d="100"/>
        </p:scale>
        <p:origin x="-258" y="66"/>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DE934FF-F4E1-47C5-9CA5-30A81DDE2BE4}" type="datetimeFigureOut">
              <a:rPr lang="en-US" smtClean="0"/>
              <a:pPr/>
              <a:t>9/22/2020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3561BA9-CDCF-4958-B8AB-66F3BF063E13}"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lvl="0"/>
            <a:endParaRPr lang="en-US"/>
          </a:p>
        </p:txBody>
      </p:sp>
      <p:sp>
        <p:nvSpPr>
          <p:cNvPr id="5" name="Footer Placeholder 4"/>
          <p:cNvSpPr>
            <a:spLocks noGrp="1"/>
          </p:cNvSpPr>
          <p:nvPr>
            <p:ph type="ftr" sz="quarter" idx="11"/>
          </p:nvPr>
        </p:nvSpPr>
        <p:spPr/>
        <p:txBody>
          <a:bodyPr/>
          <a:lstStyle>
            <a:extLst/>
          </a:lstStyle>
          <a:p>
            <a:pPr lvl="0"/>
            <a:endParaRPr lang="en-US"/>
          </a:p>
        </p:txBody>
      </p:sp>
      <p:sp>
        <p:nvSpPr>
          <p:cNvPr id="6" name="Slide Number Placeholder 5"/>
          <p:cNvSpPr>
            <a:spLocks noGrp="1"/>
          </p:cNvSpPr>
          <p:nvPr>
            <p:ph type="sldNum" sz="quarter" idx="12"/>
          </p:nvPr>
        </p:nvSpPr>
        <p:spPr/>
        <p:txBody>
          <a:bodyPr/>
          <a:lstStyle>
            <a:extLst/>
          </a:lstStyle>
          <a:p>
            <a:pPr lvl="0"/>
            <a:fld id="{9A0DB2DC-4C9A-4742-B13C-FB6460FD3503}" type="slidenum">
              <a:rPr lang="en-US" smtClean="0"/>
              <a:pPr lvl="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E934FF-F4E1-47C5-9CA5-30A81DDE2BE4}" type="datetimeFigureOut">
              <a:rPr lang="en-US" smtClean="0"/>
              <a:pPr/>
              <a:t>9/22/2020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561BA9-CDCF-4958-B8AB-66F3BF063E13}"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E934FF-F4E1-47C5-9CA5-30A81DDE2BE4}" type="datetimeFigureOut">
              <a:rPr lang="en-US" smtClean="0"/>
              <a:pPr/>
              <a:t>9/22/2020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561BA9-CDCF-4958-B8AB-66F3BF063E1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E934FF-F4E1-47C5-9CA5-30A81DDE2BE4}" type="datetimeFigureOut">
              <a:rPr lang="en-US" smtClean="0"/>
              <a:pPr/>
              <a:t>9/22/2020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561BA9-CDCF-4958-B8AB-66F3BF063E13}"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E934FF-F4E1-47C5-9CA5-30A81DDE2BE4}" type="datetimeFigureOut">
              <a:rPr lang="en-US" smtClean="0"/>
              <a:pPr/>
              <a:t>9/22/2020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561BA9-CDCF-4958-B8AB-66F3BF063E1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E934FF-F4E1-47C5-9CA5-30A81DDE2BE4}" type="datetimeFigureOut">
              <a:rPr lang="en-US" smtClean="0"/>
              <a:pPr/>
              <a:t>9/22/2020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3561BA9-CDCF-4958-B8AB-66F3BF063E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DE934FF-F4E1-47C5-9CA5-30A81DDE2BE4}" type="datetimeFigureOut">
              <a:rPr lang="en-US" smtClean="0"/>
              <a:pPr/>
              <a:t>9/22/2020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3561BA9-CDCF-4958-B8AB-66F3BF063E1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E934FF-F4E1-47C5-9CA5-30A81DDE2BE4}" type="datetimeFigureOut">
              <a:rPr lang="en-US" smtClean="0"/>
              <a:pPr/>
              <a:t>9/22/2020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3561BA9-CDCF-4958-B8AB-66F3BF063E13}"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pPr lvl="0"/>
            <a:endParaRPr lang="en-US"/>
          </a:p>
        </p:txBody>
      </p:sp>
      <p:sp>
        <p:nvSpPr>
          <p:cNvPr id="6" name="Footer Placeholder 5"/>
          <p:cNvSpPr>
            <a:spLocks noGrp="1"/>
          </p:cNvSpPr>
          <p:nvPr>
            <p:ph type="ftr" sz="quarter" idx="11"/>
          </p:nvPr>
        </p:nvSpPr>
        <p:spPr/>
        <p:txBody>
          <a:bodyPr/>
          <a:lstStyle>
            <a:extLst/>
          </a:lstStyle>
          <a:p>
            <a:pPr lvl="0"/>
            <a:endParaRPr lang="en-US"/>
          </a:p>
        </p:txBody>
      </p:sp>
      <p:sp>
        <p:nvSpPr>
          <p:cNvPr id="7" name="Slide Number Placeholder 6"/>
          <p:cNvSpPr>
            <a:spLocks noGrp="1"/>
          </p:cNvSpPr>
          <p:nvPr>
            <p:ph type="sldNum" sz="quarter" idx="12"/>
          </p:nvPr>
        </p:nvSpPr>
        <p:spPr/>
        <p:txBody>
          <a:bodyPr/>
          <a:lstStyle>
            <a:extLst/>
          </a:lstStyle>
          <a:p>
            <a:pPr lvl="0"/>
            <a:fld id="{9A0DB2DC-4C9A-4742-B13C-FB6460FD3503}" type="slidenum">
              <a:rPr lang="en-US" smtClean="0"/>
              <a:pPr lvl="0"/>
              <a:t>‹#›</a:t>
            </a:fld>
            <a:endParaRPr lang="en-US"/>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DE934FF-F4E1-47C5-9CA5-30A81DDE2BE4}" type="datetimeFigureOut">
              <a:rPr lang="en-US" smtClean="0"/>
              <a:pPr/>
              <a:t>9/22/2020</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3561BA9-CDCF-4958-B8AB-66F3BF063E13}"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FDE934FF-F4E1-47C5-9CA5-30A81DDE2BE4}" type="datetimeFigureOut">
              <a:rPr lang="en-US" smtClean="0"/>
              <a:pPr/>
              <a:t>9/22/2020</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B3561BA9-CDCF-4958-B8AB-66F3BF063E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National Scholarships Portal 2.0</a:t>
            </a:r>
          </a:p>
        </p:txBody>
      </p:sp>
      <p:sp>
        <p:nvSpPr>
          <p:cNvPr id="3" name="Subtitle 2"/>
          <p:cNvSpPr>
            <a:spLocks noGrp="1"/>
          </p:cNvSpPr>
          <p:nvPr>
            <p:ph type="subTitle" idx="1"/>
          </p:nvPr>
        </p:nvSpPr>
        <p:spPr>
          <a:xfrm>
            <a:off x="1524000" y="3602038"/>
            <a:ext cx="9144000" cy="730476"/>
          </a:xfrm>
        </p:spPr>
        <p:txBody>
          <a:bodyPr>
            <a:normAutofit fontScale="92500" lnSpcReduction="20000"/>
            <a:scene3d>
              <a:camera prst="orthographicFront"/>
              <a:lightRig rig="soft" dir="t">
                <a:rot lat="0" lon="0" rev="15600000"/>
              </a:lightRig>
            </a:scene3d>
            <a:sp3d extrusionH="57150" prstMaterial="softEdge">
              <a:bevelT w="25400" h="38100"/>
            </a:sp3d>
          </a:bodyPr>
          <a:lstStyle/>
          <a:p>
            <a:r>
              <a:rPr lang="en-IN" altLang="en-US" dirty="0" smtClean="0">
                <a:solidFill>
                  <a:schemeClr val="accent4"/>
                </a:solidFill>
              </a:rPr>
              <a:t>Detailed guide/work flow  for registration of students in the different Scholarship Schemes</a:t>
            </a:r>
            <a:endParaRPr lang="en-IN" altLang="en-US" dirty="0">
              <a:solidFill>
                <a:schemeClr val="accent4"/>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shot (112)"/>
          <p:cNvPicPr>
            <a:picLocks noGrp="1" noChangeAspect="1"/>
          </p:cNvPicPr>
          <p:nvPr>
            <p:ph idx="1"/>
          </p:nvPr>
        </p:nvPicPr>
        <p:blipFill>
          <a:blip r:embed="rId2"/>
          <a:stretch>
            <a:fillRect/>
          </a:stretch>
        </p:blipFill>
        <p:spPr>
          <a:xfrm>
            <a:off x="2070958" y="1481138"/>
            <a:ext cx="8050083" cy="4525962"/>
          </a:xfrm>
          <a:prstGeom prst="rect">
            <a:avLst/>
          </a:prstGeom>
        </p:spPr>
      </p:pic>
      <p:sp>
        <p:nvSpPr>
          <p:cNvPr id="2" name="Title 1"/>
          <p:cNvSpPr>
            <a:spLocks noGrp="1"/>
          </p:cNvSpPr>
          <p:nvPr>
            <p:ph type="title"/>
          </p:nvPr>
        </p:nvSpPr>
        <p:spPr/>
        <p:txBody>
          <a:bodyPr>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LOGIN FOR FRESH APPLICATION</a:t>
            </a:r>
          </a:p>
        </p:txBody>
      </p:sp>
      <p:sp>
        <p:nvSpPr>
          <p:cNvPr id="9" name="Rounded Rectangular Callout 8"/>
          <p:cNvSpPr/>
          <p:nvPr/>
        </p:nvSpPr>
        <p:spPr>
          <a:xfrm>
            <a:off x="6737349" y="3511562"/>
            <a:ext cx="4916171" cy="1589405"/>
          </a:xfrm>
          <a:prstGeom prst="wedgeRoundRectCallout">
            <a:avLst>
              <a:gd name="adj1" fmla="val -93037"/>
              <a:gd name="adj2" fmla="val -703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After getting the Application id, you can go to the home page and click on “Login to Apply “ for the detailed application form</a:t>
            </a:r>
            <a:endParaRPr lang="en-I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111)"/>
          <p:cNvPicPr>
            <a:picLocks noGrp="1" noChangeAspect="1"/>
          </p:cNvPicPr>
          <p:nvPr>
            <p:ph idx="1"/>
          </p:nvPr>
        </p:nvPicPr>
        <p:blipFill>
          <a:blip r:embed="rId2"/>
          <a:stretch>
            <a:fillRect/>
          </a:stretch>
        </p:blipFill>
        <p:spPr>
          <a:xfrm>
            <a:off x="-1270" y="14606"/>
            <a:ext cx="12199620" cy="6843395"/>
          </a:xfrm>
          <a:prstGeom prst="rect">
            <a:avLst/>
          </a:prstGeom>
        </p:spPr>
      </p:pic>
      <p:sp>
        <p:nvSpPr>
          <p:cNvPr id="5" name="Rounded Rectangular Callout 4"/>
          <p:cNvSpPr/>
          <p:nvPr/>
        </p:nvSpPr>
        <p:spPr>
          <a:xfrm>
            <a:off x="2199100" y="2166258"/>
            <a:ext cx="2917189" cy="718456"/>
          </a:xfrm>
          <a:prstGeom prst="wedgeRoundRectCallout">
            <a:avLst>
              <a:gd name="adj1" fmla="val 40617"/>
              <a:gd name="adj2" fmla="val 1908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Enter the  </a:t>
            </a:r>
            <a:r>
              <a:rPr lang="en-IN" altLang="en-US" sz="1200" dirty="0"/>
              <a:t>Application Id and </a:t>
            </a:r>
            <a:r>
              <a:rPr lang="en-IN" altLang="en-US" sz="1200" dirty="0" err="1" smtClean="0"/>
              <a:t>Passsword</a:t>
            </a:r>
            <a:r>
              <a:rPr lang="en-IN" altLang="en-US" sz="1200" dirty="0" smtClean="0"/>
              <a:t> </a:t>
            </a:r>
            <a:r>
              <a:rPr lang="en-IN" altLang="en-US" sz="1200" dirty="0"/>
              <a:t>that you </a:t>
            </a:r>
            <a:r>
              <a:rPr lang="en-IN" altLang="en-US" sz="1200" dirty="0" smtClean="0"/>
              <a:t>received on your  </a:t>
            </a:r>
            <a:r>
              <a:rPr lang="en-IN" altLang="en-US" sz="1200" dirty="0"/>
              <a:t>Mobile No.</a:t>
            </a:r>
          </a:p>
        </p:txBody>
      </p:sp>
      <p:sp>
        <p:nvSpPr>
          <p:cNvPr id="6" name="Oval Callout 5"/>
          <p:cNvSpPr/>
          <p:nvPr/>
        </p:nvSpPr>
        <p:spPr>
          <a:xfrm>
            <a:off x="6564088" y="1045030"/>
            <a:ext cx="4590963" cy="1197428"/>
          </a:xfrm>
          <a:prstGeom prst="wedgeEllipseCallout">
            <a:avLst>
              <a:gd name="adj1" fmla="val -77633"/>
              <a:gd name="adj2" fmla="val 222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Enter the Password you received on your mobile number. After login for the first time, you will be directed to the change password page, where you have to change your password for future use. </a:t>
            </a:r>
            <a:endParaRPr lang="en-IN" altLang="en-US" sz="1200" dirty="0"/>
          </a:p>
        </p:txBody>
      </p:sp>
      <p:sp>
        <p:nvSpPr>
          <p:cNvPr id="7" name="Rectangular Callout 6"/>
          <p:cNvSpPr/>
          <p:nvPr/>
        </p:nvSpPr>
        <p:spPr>
          <a:xfrm>
            <a:off x="9577713" y="3244850"/>
            <a:ext cx="2297431" cy="1165860"/>
          </a:xfrm>
          <a:prstGeom prst="wedgeRectCallout">
            <a:avLst>
              <a:gd name="adj1" fmla="val -140215"/>
              <a:gd name="adj2" fmla="val 119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Select this link if you have not registered earlier and do not have  a valid application id</a:t>
            </a:r>
            <a:endParaRPr lang="en-IN" altLang="en-US" sz="1400" dirty="0"/>
          </a:p>
        </p:txBody>
      </p:sp>
      <p:sp>
        <p:nvSpPr>
          <p:cNvPr id="8" name="Rounded Rectangular Callout 7"/>
          <p:cNvSpPr/>
          <p:nvPr/>
        </p:nvSpPr>
        <p:spPr>
          <a:xfrm>
            <a:off x="8535671" y="5410208"/>
            <a:ext cx="2046605" cy="859971"/>
          </a:xfrm>
          <a:prstGeom prst="wedgeRoundRectCallout">
            <a:avLst>
              <a:gd name="adj1" fmla="val -174799"/>
              <a:gd name="adj2" fmla="val -273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Click this link if you forgot your application id</a:t>
            </a:r>
            <a:endParaRPr lang="en-IN" altLang="en-US" sz="1400" dirty="0"/>
          </a:p>
        </p:txBody>
      </p:sp>
      <p:sp>
        <p:nvSpPr>
          <p:cNvPr id="9" name="Rectangular Callout 8"/>
          <p:cNvSpPr/>
          <p:nvPr/>
        </p:nvSpPr>
        <p:spPr>
          <a:xfrm>
            <a:off x="423545" y="3658870"/>
            <a:ext cx="1986280" cy="1365250"/>
          </a:xfrm>
          <a:prstGeom prst="wedgeRectCallout">
            <a:avLst>
              <a:gd name="adj1" fmla="val 168962"/>
              <a:gd name="adj2" fmla="val 106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If you forgot your password, you can use this option to regenerate a new password.</a:t>
            </a:r>
            <a:endParaRPr lang="en-IN" alt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sp6"/>
          <p:cNvPicPr>
            <a:picLocks noGrp="1" noChangeAspect="1"/>
          </p:cNvPicPr>
          <p:nvPr>
            <p:ph idx="1"/>
          </p:nvPr>
        </p:nvPicPr>
        <p:blipFill>
          <a:blip r:embed="rId2"/>
          <a:stretch>
            <a:fillRect/>
          </a:stretch>
        </p:blipFill>
        <p:spPr>
          <a:xfrm>
            <a:off x="-9525" y="-1905"/>
            <a:ext cx="12224385" cy="6859270"/>
          </a:xfrm>
          <a:prstGeom prst="rect">
            <a:avLst/>
          </a:prstGeom>
        </p:spPr>
      </p:pic>
      <p:sp>
        <p:nvSpPr>
          <p:cNvPr id="5" name="Rounded Rectangular Callout 4"/>
          <p:cNvSpPr/>
          <p:nvPr/>
        </p:nvSpPr>
        <p:spPr>
          <a:xfrm>
            <a:off x="1555752" y="1273630"/>
            <a:ext cx="3844925" cy="1865180"/>
          </a:xfrm>
          <a:prstGeom prst="wedgeRoundRectCallout">
            <a:avLst>
              <a:gd name="adj1" fmla="val 91618"/>
              <a:gd name="adj2" fmla="val 639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On successful login, an OTP is sent to your mobile number before password reset. Upon entering the OTP, you will be redirected to the Password </a:t>
            </a:r>
            <a:r>
              <a:rPr lang="en-IN" altLang="en-US" dirty="0"/>
              <a:t>RESET Page.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sp7"/>
          <p:cNvPicPr>
            <a:picLocks noGrp="1" noChangeAspect="1"/>
          </p:cNvPicPr>
          <p:nvPr>
            <p:ph idx="1"/>
          </p:nvPr>
        </p:nvPicPr>
        <p:blipFill>
          <a:blip r:embed="rId2"/>
          <a:stretch>
            <a:fillRect/>
          </a:stretch>
        </p:blipFill>
        <p:spPr>
          <a:xfrm>
            <a:off x="-24130" y="-1270"/>
            <a:ext cx="12326620" cy="6858635"/>
          </a:xfrm>
          <a:prstGeom prst="rect">
            <a:avLst/>
          </a:prstGeom>
        </p:spPr>
      </p:pic>
      <p:sp>
        <p:nvSpPr>
          <p:cNvPr id="5" name="Rectangular Callout 4"/>
          <p:cNvSpPr/>
          <p:nvPr/>
        </p:nvSpPr>
        <p:spPr>
          <a:xfrm>
            <a:off x="8081018" y="2454910"/>
            <a:ext cx="3980815" cy="883920"/>
          </a:xfrm>
          <a:prstGeom prst="wedgeRectCallout">
            <a:avLst>
              <a:gd name="adj1" fmla="val -66876"/>
              <a:gd name="adj2" fmla="val 34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Screen to enter the new password. Rules of the new password is given below. </a:t>
            </a:r>
            <a:endParaRPr lang="en-I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286" y="1905873"/>
            <a:ext cx="10972800" cy="3058014"/>
          </a:xfrm>
        </p:spPr>
        <p:txBody>
          <a:bodyPr>
            <a:normAutofit/>
          </a:bodyPr>
          <a:lstStyle/>
          <a:p>
            <a:pPr>
              <a:buFont typeface="Arial" panose="020B0604020202020204" pitchFamily="34" charset="0"/>
              <a:buChar char="•"/>
            </a:pPr>
            <a:r>
              <a:rPr lang="en-IN" altLang="en-US" dirty="0" smtClean="0"/>
              <a:t>Upon successful </a:t>
            </a:r>
            <a:r>
              <a:rPr lang="en-IN" altLang="en-US" dirty="0"/>
              <a:t>registration, applicant is forced to change password if login is done for the first time. As the applicant logins an OTP is sent to his/her registered mobile number. After verifying the OTP, applicant is redirected to change Password page.</a:t>
            </a:r>
          </a:p>
          <a:p>
            <a:pPr>
              <a:buFont typeface="Arial" panose="020B0604020202020204" pitchFamily="34" charset="0"/>
              <a:buChar char="•"/>
            </a:pPr>
            <a:r>
              <a:rPr lang="en-IN" altLang="en-US" dirty="0" smtClean="0"/>
              <a:t>Once the student changes the password, they will be directed to the Applicant’s Dashboard page.</a:t>
            </a:r>
            <a:endParaRPr lang="en-IN" altLang="en-US" dirty="0"/>
          </a:p>
          <a:p>
            <a:pPr marL="0" indent="0">
              <a:buNone/>
            </a:pPr>
            <a:endParaRPr lang="en-IN" altLang="en-US" dirty="0"/>
          </a:p>
          <a:p>
            <a:endParaRPr lang="en-IN" altLang="en-US" dirty="0"/>
          </a:p>
          <a:p>
            <a:pPr marL="0" indent="0">
              <a:buNone/>
            </a:pPr>
            <a:endParaRPr lang="en-IN" altLang="en-US" dirty="0"/>
          </a:p>
        </p:txBody>
      </p:sp>
      <p:sp>
        <p:nvSpPr>
          <p:cNvPr id="2" name="Title 1"/>
          <p:cNvSpPr>
            <a:spLocks noGrp="1"/>
          </p:cNvSpPr>
          <p:nvPr>
            <p:ph type="title"/>
          </p:nvPr>
        </p:nvSpPr>
        <p:spPr/>
        <p:txBody>
          <a:bodyPr>
            <a:normAutofit fontScale="90000"/>
          </a:bodyPr>
          <a:lstStyle/>
          <a:p>
            <a:r>
              <a:rPr lang="en-IN" altLang="en-US">
                <a:solidFill>
                  <a:schemeClr val="accent1"/>
                </a:solidFill>
                <a:effectLst>
                  <a:outerShdw blurRad="38100" dist="25400" dir="5400000" algn="ctr" rotWithShape="0">
                    <a:srgbClr val="6E747A">
                      <a:alpha val="43000"/>
                    </a:srgbClr>
                  </a:outerShdw>
                </a:effectLst>
              </a:rPr>
              <a:t>AFTER SUCCESFULL FRESH APPLICATION LOGIN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me"/>
          <p:cNvPicPr>
            <a:picLocks noGrp="1" noChangeAspect="1"/>
          </p:cNvPicPr>
          <p:nvPr>
            <p:ph idx="1"/>
          </p:nvPr>
        </p:nvPicPr>
        <p:blipFill>
          <a:blip r:embed="rId2"/>
          <a:stretch>
            <a:fillRect/>
          </a:stretch>
        </p:blipFill>
        <p:spPr>
          <a:xfrm>
            <a:off x="-24128" y="-19685"/>
            <a:ext cx="12254231" cy="6889750"/>
          </a:xfrm>
          <a:prstGeom prst="rect">
            <a:avLst/>
          </a:prstGeom>
        </p:spPr>
      </p:pic>
      <p:sp>
        <p:nvSpPr>
          <p:cNvPr id="5" name="Oval Callout 4"/>
          <p:cNvSpPr/>
          <p:nvPr/>
        </p:nvSpPr>
        <p:spPr>
          <a:xfrm>
            <a:off x="1864367" y="464832"/>
            <a:ext cx="3694431" cy="611505"/>
          </a:xfrm>
          <a:prstGeom prst="wedgeEllipseCallout">
            <a:avLst>
              <a:gd name="adj1" fmla="val -52897"/>
              <a:gd name="adj2" fmla="val 143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a:t>Click on Application Form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481329"/>
            <a:ext cx="10972800" cy="3460785"/>
          </a:xfrm>
        </p:spPr>
        <p:txBody>
          <a:bodyPr/>
          <a:lstStyle/>
          <a:p>
            <a:pPr>
              <a:buFont typeface="Arial" panose="020B0604020202020204" pitchFamily="34" charset="0"/>
              <a:buChar char="•"/>
            </a:pPr>
            <a:r>
              <a:rPr lang="en-IN" altLang="en-US" dirty="0"/>
              <a:t>Application Form </a:t>
            </a:r>
            <a:r>
              <a:rPr lang="en-IN" altLang="en-US" dirty="0" smtClean="0"/>
              <a:t>is divided </a:t>
            </a:r>
            <a:r>
              <a:rPr lang="en-IN" altLang="en-US" dirty="0"/>
              <a:t>into three </a:t>
            </a:r>
            <a:r>
              <a:rPr lang="en-IN" altLang="en-US" dirty="0" smtClean="0"/>
              <a:t>Parts:</a:t>
            </a:r>
            <a:endParaRPr lang="en-IN" altLang="en-US" dirty="0"/>
          </a:p>
          <a:p>
            <a:pPr marL="514350" indent="-514350">
              <a:buFont typeface="+mj-lt"/>
              <a:buAutoNum type="arabicPeriod"/>
            </a:pPr>
            <a:endParaRPr lang="en-IN" altLang="en-US" dirty="0" smtClean="0"/>
          </a:p>
          <a:p>
            <a:pPr marL="514350" indent="-514350">
              <a:buFont typeface="+mj-lt"/>
              <a:buAutoNum type="arabicPeriod"/>
            </a:pPr>
            <a:r>
              <a:rPr lang="en-IN" altLang="en-US" dirty="0" smtClean="0"/>
              <a:t>Registration Details</a:t>
            </a:r>
            <a:endParaRPr lang="en-IN" altLang="en-US" dirty="0"/>
          </a:p>
          <a:p>
            <a:pPr marL="514350" indent="-514350">
              <a:buFont typeface="+mj-lt"/>
              <a:buAutoNum type="arabicPeriod"/>
            </a:pPr>
            <a:endParaRPr lang="en-IN" altLang="en-US" dirty="0"/>
          </a:p>
          <a:p>
            <a:pPr marL="514350" indent="-514350">
              <a:buFont typeface="+mj-lt"/>
              <a:buAutoNum type="arabicPeriod"/>
            </a:pPr>
            <a:r>
              <a:rPr lang="en-IN" altLang="en-US" dirty="0"/>
              <a:t>Academic </a:t>
            </a:r>
            <a:r>
              <a:rPr lang="en-IN" altLang="en-US" dirty="0" smtClean="0"/>
              <a:t>Details</a:t>
            </a:r>
            <a:endParaRPr lang="en-IN" altLang="en-US" dirty="0"/>
          </a:p>
          <a:p>
            <a:pPr marL="514350" indent="-514350">
              <a:buFont typeface="+mj-lt"/>
              <a:buAutoNum type="arabicPeriod"/>
            </a:pPr>
            <a:endParaRPr lang="en-IN" altLang="en-US" dirty="0"/>
          </a:p>
          <a:p>
            <a:pPr marL="514350" indent="-514350">
              <a:buFont typeface="+mj-lt"/>
              <a:buAutoNum type="arabicPeriod"/>
            </a:pPr>
            <a:r>
              <a:rPr lang="en-IN" altLang="en-US" dirty="0"/>
              <a:t>Basic Details</a:t>
            </a:r>
          </a:p>
        </p:txBody>
      </p:sp>
      <p:sp>
        <p:nvSpPr>
          <p:cNvPr id="2" name="Title 1"/>
          <p:cNvSpPr>
            <a:spLocks noGrp="1"/>
          </p:cNvSpPr>
          <p:nvPr>
            <p:ph type="title"/>
          </p:nvPr>
        </p:nvSpPr>
        <p:spPr/>
        <p:txBody>
          <a:bodyPr>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Application Form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reenshot (14)"/>
          <p:cNvPicPr>
            <a:picLocks noGrp="1" noChangeAspect="1"/>
          </p:cNvPicPr>
          <p:nvPr>
            <p:ph idx="1"/>
          </p:nvPr>
        </p:nvPicPr>
        <p:blipFill>
          <a:blip r:embed="rId2"/>
          <a:stretch>
            <a:fillRect/>
          </a:stretch>
        </p:blipFill>
        <p:spPr>
          <a:xfrm>
            <a:off x="-24765" y="-1270"/>
            <a:ext cx="12217400" cy="6874510"/>
          </a:xfrm>
          <a:prstGeom prst="rect">
            <a:avLst/>
          </a:prstGeom>
        </p:spPr>
      </p:pic>
      <p:sp>
        <p:nvSpPr>
          <p:cNvPr id="2" name="Oval Callout 1"/>
          <p:cNvSpPr/>
          <p:nvPr/>
        </p:nvSpPr>
        <p:spPr>
          <a:xfrm>
            <a:off x="9139556" y="2377452"/>
            <a:ext cx="2076451" cy="611505"/>
          </a:xfrm>
          <a:prstGeom prst="wedgeEllipseCallout">
            <a:avLst>
              <a:gd name="adj1" fmla="val 52660"/>
              <a:gd name="adj2" fmla="val 188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a:t>Dropdown list of Religion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14)"/>
          <p:cNvPicPr>
            <a:picLocks noGrp="1" noChangeAspect="1"/>
          </p:cNvPicPr>
          <p:nvPr>
            <p:ph idx="1"/>
          </p:nvPr>
        </p:nvPicPr>
        <p:blipFill>
          <a:blip r:embed="rId2"/>
          <a:stretch>
            <a:fillRect/>
          </a:stretch>
        </p:blipFill>
        <p:spPr>
          <a:xfrm>
            <a:off x="2070958" y="1481138"/>
            <a:ext cx="8050083" cy="4525962"/>
          </a:xfrm>
          <a:prstGeom prst="rect">
            <a:avLst/>
          </a:prstGeom>
        </p:spPr>
      </p:pic>
      <p:sp>
        <p:nvSpPr>
          <p:cNvPr id="2" name="Title 1"/>
          <p:cNvSpPr>
            <a:spLocks noGrp="1"/>
          </p:cNvSpPr>
          <p:nvPr>
            <p:ph type="title"/>
          </p:nvPr>
        </p:nvSpPr>
        <p:spPr>
          <a:xfrm>
            <a:off x="838200" y="365125"/>
            <a:ext cx="10515600" cy="1097280"/>
          </a:xfrm>
        </p:spPr>
        <p:txBody>
          <a:bodyPr/>
          <a:lstStyle/>
          <a:p>
            <a:r>
              <a:rPr lang="en-IN" altLang="en-US">
                <a:solidFill>
                  <a:schemeClr val="accent1"/>
                </a:solidFill>
                <a:effectLst>
                  <a:outerShdw blurRad="38100" dist="25400" dir="5400000" algn="ctr" rotWithShape="0">
                    <a:srgbClr val="6E747A">
                      <a:alpha val="43000"/>
                    </a:srgbClr>
                  </a:outerShdw>
                </a:effectLst>
              </a:rPr>
              <a:t>Registraion Page Section </a:t>
            </a:r>
          </a:p>
        </p:txBody>
      </p:sp>
      <p:sp>
        <p:nvSpPr>
          <p:cNvPr id="5" name="Rounded Rectangular Callout 4"/>
          <p:cNvSpPr/>
          <p:nvPr/>
        </p:nvSpPr>
        <p:spPr>
          <a:xfrm>
            <a:off x="3371669" y="2422615"/>
            <a:ext cx="3290571" cy="886641"/>
          </a:xfrm>
          <a:prstGeom prst="wedgeRoundRectCallout">
            <a:avLst>
              <a:gd name="adj1" fmla="val 1601"/>
              <a:gd name="adj2" fmla="val 1046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Data entered at the time of registration is automatically filled and is not editable</a:t>
            </a:r>
            <a:endParaRPr lang="en-IN" altLang="en-US" sz="1400" dirty="0"/>
          </a:p>
        </p:txBody>
      </p:sp>
      <p:sp>
        <p:nvSpPr>
          <p:cNvPr id="6" name="Rounded Rectangular Callout 5"/>
          <p:cNvSpPr/>
          <p:nvPr/>
        </p:nvSpPr>
        <p:spPr>
          <a:xfrm>
            <a:off x="9817102" y="2645229"/>
            <a:ext cx="1841497" cy="1002223"/>
          </a:xfrm>
          <a:prstGeom prst="wedgeRoundRectCallout">
            <a:avLst>
              <a:gd name="adj1" fmla="val -94900"/>
              <a:gd name="adj2" fmla="val 1147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This drop down contains the various religions for applications to schemes of Minority</a:t>
            </a:r>
            <a:endParaRPr lang="en-IN" altLang="en-US" sz="1200" dirty="0"/>
          </a:p>
        </p:txBody>
      </p:sp>
      <p:sp>
        <p:nvSpPr>
          <p:cNvPr id="8" name="Oval Callout 7"/>
          <p:cNvSpPr/>
          <p:nvPr/>
        </p:nvSpPr>
        <p:spPr>
          <a:xfrm>
            <a:off x="7021287" y="2253343"/>
            <a:ext cx="2389414" cy="1153886"/>
          </a:xfrm>
          <a:prstGeom prst="wedgeEllipseCallout">
            <a:avLst>
              <a:gd name="adj1" fmla="val -17455"/>
              <a:gd name="adj2" fmla="val 1092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This column is for schemes for those  girls who are single girl child of their parents</a:t>
            </a:r>
            <a:endParaRPr lang="en-IN" altLang="en-US" sz="1200" dirty="0"/>
          </a:p>
        </p:txBody>
      </p:sp>
      <p:sp>
        <p:nvSpPr>
          <p:cNvPr id="9" name="Oval Callout 8"/>
          <p:cNvSpPr/>
          <p:nvPr/>
        </p:nvSpPr>
        <p:spPr>
          <a:xfrm>
            <a:off x="130629" y="1905001"/>
            <a:ext cx="2590800" cy="1303292"/>
          </a:xfrm>
          <a:prstGeom prst="wedgeEllipseCallout">
            <a:avLst>
              <a:gd name="adj1" fmla="val 109187"/>
              <a:gd name="adj2" fmla="val 1447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You can select the relevant Community like SC/ST/OBC/GENERAL etc from this drop down list</a:t>
            </a:r>
            <a:endParaRPr lang="en-IN" alt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84)"/>
          <p:cNvPicPr>
            <a:picLocks noGrp="1" noChangeAspect="1"/>
          </p:cNvPicPr>
          <p:nvPr>
            <p:ph idx="1"/>
          </p:nvPr>
        </p:nvPicPr>
        <p:blipFill>
          <a:blip r:embed="rId2"/>
          <a:stretch>
            <a:fillRect/>
          </a:stretch>
        </p:blipFill>
        <p:spPr>
          <a:xfrm>
            <a:off x="-9524" y="-16510"/>
            <a:ext cx="12210415" cy="6887845"/>
          </a:xfrm>
          <a:prstGeom prst="rect">
            <a:avLst/>
          </a:prstGeom>
        </p:spPr>
      </p:pic>
      <p:sp>
        <p:nvSpPr>
          <p:cNvPr id="6" name="Oval Callout 5"/>
          <p:cNvSpPr/>
          <p:nvPr/>
        </p:nvSpPr>
        <p:spPr>
          <a:xfrm>
            <a:off x="7813040" y="5238750"/>
            <a:ext cx="1523365" cy="1460500"/>
          </a:xfrm>
          <a:prstGeom prst="wedgeEllipseCallout">
            <a:avLst>
              <a:gd name="adj1" fmla="val 100270"/>
              <a:gd name="adj2" fmla="val -52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Select whether you are a day scholar or Hosteller from this drop down</a:t>
            </a:r>
            <a:endParaRPr lang="en-IN" alt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331" y="2571127"/>
            <a:ext cx="10515600" cy="1325563"/>
          </a:xfrm>
        </p:spPr>
        <p:txBody>
          <a:bodyPr>
            <a:scene3d>
              <a:camera prst="orthographicFront"/>
              <a:lightRig rig="soft" dir="t">
                <a:rot lat="0" lon="0" rev="15600000"/>
              </a:lightRig>
            </a:scene3d>
            <a:sp3d extrusionH="57150" prstMaterial="softEdge">
              <a:bevelT w="25400" h="38100"/>
            </a:sp3d>
          </a:bodyPr>
          <a:lstStyle/>
          <a:p>
            <a:pPr algn="ctr"/>
            <a:r>
              <a:rPr lang="en-IN" altLang="en-US" sz="4800" dirty="0">
                <a:solidFill>
                  <a:srgbClr val="C00000"/>
                </a:solidFill>
                <a:effectLst/>
              </a:rPr>
              <a:t>   NSP HOME PAGE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83)"/>
          <p:cNvPicPr>
            <a:picLocks noGrp="1" noChangeAspect="1"/>
          </p:cNvPicPr>
          <p:nvPr>
            <p:ph idx="1"/>
          </p:nvPr>
        </p:nvPicPr>
        <p:blipFill>
          <a:blip r:embed="rId2"/>
          <a:stretch>
            <a:fillRect/>
          </a:stretch>
        </p:blipFill>
        <p:spPr>
          <a:xfrm>
            <a:off x="2070958" y="1481138"/>
            <a:ext cx="8050083" cy="4525962"/>
          </a:xfrm>
          <a:prstGeom prst="rect">
            <a:avLst/>
          </a:prstGeom>
        </p:spPr>
      </p:pic>
      <p:sp>
        <p:nvSpPr>
          <p:cNvPr id="2" name="Title 1"/>
          <p:cNvSpPr>
            <a:spLocks noGrp="1"/>
          </p:cNvSpPr>
          <p:nvPr>
            <p:ph type="title"/>
          </p:nvPr>
        </p:nvSpPr>
        <p:spPr/>
        <p:txBody>
          <a:bodyPr>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ACADEMIC DETAIL SECTION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83)"/>
          <p:cNvPicPr>
            <a:picLocks noGrp="1" noChangeAspect="1"/>
          </p:cNvPicPr>
          <p:nvPr>
            <p:ph idx="1"/>
          </p:nvPr>
        </p:nvPicPr>
        <p:blipFill>
          <a:blip r:embed="rId2"/>
          <a:stretch>
            <a:fillRect/>
          </a:stretch>
        </p:blipFill>
        <p:spPr>
          <a:xfrm>
            <a:off x="3810" y="19050"/>
            <a:ext cx="12245340" cy="6877050"/>
          </a:xfrm>
          <a:prstGeom prst="rect">
            <a:avLst/>
          </a:prstGeom>
        </p:spPr>
      </p:pic>
      <p:sp>
        <p:nvSpPr>
          <p:cNvPr id="2" name="Oval Callout 1"/>
          <p:cNvSpPr/>
          <p:nvPr/>
        </p:nvSpPr>
        <p:spPr>
          <a:xfrm>
            <a:off x="4199889" y="566057"/>
            <a:ext cx="2462168" cy="1060813"/>
          </a:xfrm>
          <a:prstGeom prst="wedgeEllipseCallout">
            <a:avLst>
              <a:gd name="adj1" fmla="val -64170"/>
              <a:gd name="adj2" fmla="val 79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Click on this button for selecting institute</a:t>
            </a:r>
            <a:endParaRPr lang="en-IN" altLang="en-US" sz="1400" dirty="0"/>
          </a:p>
        </p:txBody>
      </p:sp>
      <p:sp>
        <p:nvSpPr>
          <p:cNvPr id="5" name="Oval Callout 4"/>
          <p:cNvSpPr/>
          <p:nvPr/>
        </p:nvSpPr>
        <p:spPr>
          <a:xfrm>
            <a:off x="6711175" y="628450"/>
            <a:ext cx="3581400" cy="1060813"/>
          </a:xfrm>
          <a:prstGeom prst="wedgeEllipseCallout">
            <a:avLst>
              <a:gd name="adj1" fmla="val -11483"/>
              <a:gd name="adj2" fmla="val 84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For refreshing the course list, please select the institute again using select your institute button</a:t>
            </a:r>
            <a:endParaRPr lang="en-IN" alt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47)"/>
          <p:cNvPicPr>
            <a:picLocks noGrp="1" noChangeAspect="1"/>
          </p:cNvPicPr>
          <p:nvPr>
            <p:ph idx="1"/>
          </p:nvPr>
        </p:nvPicPr>
        <p:blipFill>
          <a:blip r:embed="rId2"/>
          <a:stretch>
            <a:fillRect/>
          </a:stretch>
        </p:blipFill>
        <p:spPr>
          <a:xfrm>
            <a:off x="5723" y="42546"/>
            <a:ext cx="12195175" cy="6858635"/>
          </a:xfrm>
          <a:prstGeom prst="rect">
            <a:avLst/>
          </a:prstGeom>
        </p:spPr>
      </p:pic>
      <p:sp>
        <p:nvSpPr>
          <p:cNvPr id="5" name="Oval Callout 4"/>
          <p:cNvSpPr/>
          <p:nvPr/>
        </p:nvSpPr>
        <p:spPr>
          <a:xfrm>
            <a:off x="6760218" y="1741715"/>
            <a:ext cx="5126982" cy="1687286"/>
          </a:xfrm>
          <a:prstGeom prst="wedgeEllipseCallout">
            <a:avLst>
              <a:gd name="adj1" fmla="val -111411"/>
              <a:gd name="adj2" fmla="val 102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First select the state in which the institute is located, then select the district . If you know the AISHE/DISE /NCVT code of the institute, you can search the institute using that also  in the search </a:t>
            </a:r>
            <a:r>
              <a:rPr lang="en-IN" altLang="en-US" sz="1400" dirty="0" err="1" smtClean="0"/>
              <a:t>buttton</a:t>
            </a:r>
            <a:endParaRPr lang="en-IN" alt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48)"/>
          <p:cNvPicPr>
            <a:picLocks noGrp="1" noChangeAspect="1"/>
          </p:cNvPicPr>
          <p:nvPr>
            <p:ph idx="1"/>
          </p:nvPr>
        </p:nvPicPr>
        <p:blipFill>
          <a:blip r:embed="rId2"/>
          <a:stretch>
            <a:fillRect/>
          </a:stretch>
        </p:blipFill>
        <p:spPr>
          <a:xfrm>
            <a:off x="-10160" y="-16510"/>
            <a:ext cx="12225655" cy="6887845"/>
          </a:xfrm>
          <a:prstGeom prst="rect">
            <a:avLst/>
          </a:prstGeom>
        </p:spPr>
      </p:pic>
      <p:sp>
        <p:nvSpPr>
          <p:cNvPr id="5" name="Oval Callout 4"/>
          <p:cNvSpPr/>
          <p:nvPr/>
        </p:nvSpPr>
        <p:spPr>
          <a:xfrm>
            <a:off x="7108371" y="2939143"/>
            <a:ext cx="4561115" cy="935639"/>
          </a:xfrm>
          <a:prstGeom prst="wedgeEllipseCallout">
            <a:avLst>
              <a:gd name="adj1" fmla="val -57540"/>
              <a:gd name="adj2" fmla="val -567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Upon selecting the district, all the institutes in that state/district will appear. You can select your institute from there.</a:t>
            </a:r>
            <a:endParaRPr lang="en-IN" alt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49)"/>
          <p:cNvPicPr>
            <a:picLocks noGrp="1" noChangeAspect="1"/>
          </p:cNvPicPr>
          <p:nvPr>
            <p:ph idx="1"/>
          </p:nvPr>
        </p:nvPicPr>
        <p:blipFill>
          <a:blip r:embed="rId2"/>
          <a:stretch>
            <a:fillRect/>
          </a:stretch>
        </p:blipFill>
        <p:spPr>
          <a:xfrm>
            <a:off x="-1268" y="-6985"/>
            <a:ext cx="12208511" cy="6887210"/>
          </a:xfrm>
          <a:prstGeom prst="rect">
            <a:avLst/>
          </a:prstGeom>
        </p:spPr>
      </p:pic>
      <p:sp>
        <p:nvSpPr>
          <p:cNvPr id="5" name="Oval Callout 4"/>
          <p:cNvSpPr/>
          <p:nvPr/>
        </p:nvSpPr>
        <p:spPr>
          <a:xfrm>
            <a:off x="7095492" y="3925570"/>
            <a:ext cx="3886835" cy="2230120"/>
          </a:xfrm>
          <a:prstGeom prst="wedgeEllipseCallout">
            <a:avLst>
              <a:gd name="adj1" fmla="val -81612"/>
              <a:gd name="adj2" fmla="val -116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a:t>After Filling Institute State and Institute District... Click Get Institution List  You will get All Institution Name accoding to your selected data.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50)"/>
          <p:cNvPicPr>
            <a:picLocks noGrp="1" noChangeAspect="1"/>
          </p:cNvPicPr>
          <p:nvPr>
            <p:ph idx="1"/>
          </p:nvPr>
        </p:nvPicPr>
        <p:blipFill>
          <a:blip r:embed="rId2"/>
          <a:stretch>
            <a:fillRect/>
          </a:stretch>
        </p:blipFill>
        <p:spPr>
          <a:xfrm>
            <a:off x="5083" y="-17780"/>
            <a:ext cx="12194540" cy="6840220"/>
          </a:xfrm>
          <a:prstGeom prst="rect">
            <a:avLst/>
          </a:prstGeom>
        </p:spPr>
      </p:pic>
      <p:sp>
        <p:nvSpPr>
          <p:cNvPr id="5" name="Oval Callout 4"/>
          <p:cNvSpPr/>
          <p:nvPr/>
        </p:nvSpPr>
        <p:spPr>
          <a:xfrm>
            <a:off x="6699893" y="3973286"/>
            <a:ext cx="4517391" cy="1698173"/>
          </a:xfrm>
          <a:prstGeom prst="wedgeEllipseCallout">
            <a:avLst>
              <a:gd name="adj1" fmla="val -29535"/>
              <a:gd name="adj2" fmla="val -150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The selected Institution </a:t>
            </a:r>
            <a:r>
              <a:rPr lang="en-IN" altLang="en-US" sz="1400" dirty="0"/>
              <a:t>Name </a:t>
            </a:r>
            <a:r>
              <a:rPr lang="en-IN" altLang="en-US" sz="1400" dirty="0" smtClean="0"/>
              <a:t> will be displayed in a popup message. Click on the select button if the name of the institute is correct or cancel if you want to reselect the institute again.</a:t>
            </a:r>
            <a:endParaRPr lang="en-IN" alt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 (52)"/>
          <p:cNvPicPr>
            <a:picLocks noGrp="1" noChangeAspect="1"/>
          </p:cNvPicPr>
          <p:nvPr>
            <p:ph idx="1"/>
          </p:nvPr>
        </p:nvPicPr>
        <p:blipFill>
          <a:blip r:embed="rId2"/>
          <a:stretch>
            <a:fillRect/>
          </a:stretch>
        </p:blipFill>
        <p:spPr>
          <a:xfrm>
            <a:off x="57788" y="-10160"/>
            <a:ext cx="12186285" cy="6842125"/>
          </a:xfrm>
          <a:prstGeom prst="rect">
            <a:avLst/>
          </a:prstGeom>
        </p:spPr>
      </p:pic>
      <p:sp>
        <p:nvSpPr>
          <p:cNvPr id="7" name="Oval Callout 6"/>
          <p:cNvSpPr/>
          <p:nvPr/>
        </p:nvSpPr>
        <p:spPr>
          <a:xfrm>
            <a:off x="7003422" y="1807857"/>
            <a:ext cx="4350385" cy="1134745"/>
          </a:xfrm>
          <a:prstGeom prst="wedgeEllipseCallout">
            <a:avLst>
              <a:gd name="adj1" fmla="val -32338"/>
              <a:gd name="adj2" fmla="val 1073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According to the chosen institute, courses will be displayed here.</a:t>
            </a:r>
            <a:endParaRPr lang="en-I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Screenshot (61)"/>
          <p:cNvPicPr>
            <a:picLocks noGrp="1" noChangeAspect="1"/>
          </p:cNvPicPr>
          <p:nvPr>
            <p:ph idx="1"/>
          </p:nvPr>
        </p:nvPicPr>
        <p:blipFill>
          <a:blip r:embed="rId2"/>
          <a:stretch>
            <a:fillRect/>
          </a:stretch>
        </p:blipFill>
        <p:spPr>
          <a:xfrm>
            <a:off x="-31750" y="-27940"/>
            <a:ext cx="12219940" cy="6929120"/>
          </a:xfrm>
          <a:prstGeom prst="rect">
            <a:avLst/>
          </a:prstGeom>
        </p:spPr>
      </p:pic>
      <p:sp>
        <p:nvSpPr>
          <p:cNvPr id="13" name="Oval Callout 12"/>
          <p:cNvSpPr/>
          <p:nvPr/>
        </p:nvSpPr>
        <p:spPr>
          <a:xfrm>
            <a:off x="6248400" y="2079171"/>
            <a:ext cx="4943475" cy="566874"/>
          </a:xfrm>
          <a:prstGeom prst="wedgeEllipseCallout">
            <a:avLst>
              <a:gd name="adj1" fmla="val 25265"/>
              <a:gd name="adj2" fmla="val 2476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Please select the course year in which you are studying</a:t>
            </a:r>
            <a:endParaRPr lang="en-IN" alt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62)"/>
          <p:cNvPicPr>
            <a:picLocks noGrp="1" noChangeAspect="1"/>
          </p:cNvPicPr>
          <p:nvPr>
            <p:ph idx="1"/>
          </p:nvPr>
        </p:nvPicPr>
        <p:blipFill>
          <a:blip r:embed="rId2"/>
          <a:stretch>
            <a:fillRect/>
          </a:stretch>
        </p:blipFill>
        <p:spPr>
          <a:xfrm>
            <a:off x="31751" y="-10795"/>
            <a:ext cx="12156440" cy="6851015"/>
          </a:xfrm>
          <a:prstGeom prst="rect">
            <a:avLst/>
          </a:prstGeom>
        </p:spPr>
      </p:pic>
      <p:sp>
        <p:nvSpPr>
          <p:cNvPr id="5" name="Oval Callout 4"/>
          <p:cNvSpPr/>
          <p:nvPr/>
        </p:nvSpPr>
        <p:spPr>
          <a:xfrm>
            <a:off x="3812540" y="2555240"/>
            <a:ext cx="2661285" cy="871220"/>
          </a:xfrm>
          <a:prstGeom prst="wedgeEllipseCallout">
            <a:avLst>
              <a:gd name="adj1" fmla="val -43080"/>
              <a:gd name="adj2" fmla="val 171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Select whether correspondence or regular study mode</a:t>
            </a:r>
            <a:endParaRPr lang="en-IN" alt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63)"/>
          <p:cNvPicPr>
            <a:picLocks noGrp="1" noChangeAspect="1"/>
          </p:cNvPicPr>
          <p:nvPr>
            <p:ph idx="1"/>
          </p:nvPr>
        </p:nvPicPr>
        <p:blipFill>
          <a:blip r:embed="rId2"/>
          <a:stretch>
            <a:fillRect/>
          </a:stretch>
        </p:blipFill>
        <p:spPr>
          <a:xfrm>
            <a:off x="12700" y="1277"/>
            <a:ext cx="12197080" cy="6885305"/>
          </a:xfrm>
          <a:prstGeom prst="rect">
            <a:avLst/>
          </a:prstGeom>
        </p:spPr>
      </p:pic>
      <p:sp>
        <p:nvSpPr>
          <p:cNvPr id="5" name="Oval Callout 4"/>
          <p:cNvSpPr/>
          <p:nvPr/>
        </p:nvSpPr>
        <p:spPr>
          <a:xfrm>
            <a:off x="4621985" y="3200400"/>
            <a:ext cx="3333115" cy="805543"/>
          </a:xfrm>
          <a:prstGeom prst="wedgeEllipseCallout">
            <a:avLst>
              <a:gd name="adj1" fmla="val 34149"/>
              <a:gd name="adj2" fmla="val 142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Select the current class start date from the calendar</a:t>
            </a:r>
            <a:endParaRPr lang="en-IN" alt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nsp201819"/>
          <p:cNvPicPr>
            <a:picLocks noGrp="1" noChangeAspect="1"/>
          </p:cNvPicPr>
          <p:nvPr>
            <p:ph idx="1"/>
          </p:nvPr>
        </p:nvPicPr>
        <p:blipFill>
          <a:blip r:embed="rId2"/>
          <a:stretch>
            <a:fillRect/>
          </a:stretch>
        </p:blipFill>
        <p:spPr>
          <a:xfrm>
            <a:off x="24765" y="-5080"/>
            <a:ext cx="12186920" cy="7213600"/>
          </a:xfrm>
          <a:prstGeom prst="rect">
            <a:avLst/>
          </a:prstGeom>
        </p:spPr>
      </p:pic>
      <p:sp>
        <p:nvSpPr>
          <p:cNvPr id="8" name="Oval Callout 7"/>
          <p:cNvSpPr/>
          <p:nvPr/>
        </p:nvSpPr>
        <p:spPr>
          <a:xfrm>
            <a:off x="4441833" y="498475"/>
            <a:ext cx="2624455" cy="1613354"/>
          </a:xfrm>
          <a:prstGeom prst="wedgeEllipseCallout">
            <a:avLst>
              <a:gd name="adj1" fmla="val 103454"/>
              <a:gd name="adj2" fmla="val 2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a:sym typeface="+mn-ea"/>
              </a:rPr>
              <a:t>for new user  click on New Registration </a:t>
            </a:r>
            <a:endParaRPr lang="en-IN" altLang="en-US" dirty="0"/>
          </a:p>
          <a:p>
            <a:pPr algn="ctr"/>
            <a:endParaRPr lang="en-I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 (64)"/>
          <p:cNvPicPr>
            <a:picLocks noGrp="1" noChangeAspect="1"/>
          </p:cNvPicPr>
          <p:nvPr>
            <p:ph idx="1"/>
          </p:nvPr>
        </p:nvPicPr>
        <p:blipFill>
          <a:blip r:embed="rId2"/>
          <a:stretch>
            <a:fillRect/>
          </a:stretch>
        </p:blipFill>
        <p:spPr>
          <a:xfrm>
            <a:off x="3811" y="1917"/>
            <a:ext cx="12153900" cy="6636385"/>
          </a:xfrm>
          <a:prstGeom prst="rect">
            <a:avLst/>
          </a:prstGeom>
        </p:spPr>
      </p:pic>
      <p:sp>
        <p:nvSpPr>
          <p:cNvPr id="7" name="Oval Callout 6"/>
          <p:cNvSpPr/>
          <p:nvPr/>
        </p:nvSpPr>
        <p:spPr>
          <a:xfrm>
            <a:off x="6821805" y="2492829"/>
            <a:ext cx="3799840" cy="745036"/>
          </a:xfrm>
          <a:prstGeom prst="wedgeEllipseCallout">
            <a:avLst>
              <a:gd name="adj1" fmla="val 27795"/>
              <a:gd name="adj2" fmla="val 185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Select </a:t>
            </a:r>
            <a:r>
              <a:rPr lang="en-IN" altLang="en-US" dirty="0"/>
              <a:t>your Board/University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65)"/>
          <p:cNvPicPr>
            <a:picLocks noGrp="1" noChangeAspect="1"/>
          </p:cNvPicPr>
          <p:nvPr>
            <p:ph idx="1"/>
          </p:nvPr>
        </p:nvPicPr>
        <p:blipFill>
          <a:blip r:embed="rId2"/>
          <a:stretch>
            <a:fillRect/>
          </a:stretch>
        </p:blipFill>
        <p:spPr>
          <a:xfrm>
            <a:off x="1908" y="2545"/>
            <a:ext cx="12171045" cy="6854825"/>
          </a:xfrm>
          <a:prstGeom prst="rect">
            <a:avLst/>
          </a:prstGeom>
        </p:spPr>
      </p:pic>
      <p:sp>
        <p:nvSpPr>
          <p:cNvPr id="5" name="Oval Callout 4"/>
          <p:cNvSpPr/>
          <p:nvPr/>
        </p:nvSpPr>
        <p:spPr>
          <a:xfrm>
            <a:off x="3596648" y="1920252"/>
            <a:ext cx="3395345" cy="611505"/>
          </a:xfrm>
          <a:prstGeom prst="wedgeEllipseCallout">
            <a:avLst>
              <a:gd name="adj1" fmla="val -34917"/>
              <a:gd name="adj2" fmla="val 209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a:t>Dopdownlist of Previous Course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66)"/>
          <p:cNvPicPr>
            <a:picLocks noGrp="1" noChangeAspect="1"/>
          </p:cNvPicPr>
          <p:nvPr>
            <p:ph idx="1"/>
          </p:nvPr>
        </p:nvPicPr>
        <p:blipFill>
          <a:blip r:embed="rId2"/>
          <a:stretch>
            <a:fillRect/>
          </a:stretch>
        </p:blipFill>
        <p:spPr>
          <a:xfrm>
            <a:off x="36195" y="-1270"/>
            <a:ext cx="12179300" cy="6842125"/>
          </a:xfrm>
          <a:prstGeom prst="rect">
            <a:avLst/>
          </a:prstGeom>
        </p:spPr>
      </p:pic>
      <p:sp>
        <p:nvSpPr>
          <p:cNvPr id="5" name="Oval Callout 4"/>
          <p:cNvSpPr/>
          <p:nvPr/>
        </p:nvSpPr>
        <p:spPr>
          <a:xfrm>
            <a:off x="5136517" y="1028077"/>
            <a:ext cx="1677035" cy="882015"/>
          </a:xfrm>
          <a:prstGeom prst="wedgeEllipseCallout">
            <a:avLst>
              <a:gd name="adj1" fmla="val -102972"/>
              <a:gd name="adj2" fmla="val 40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All fields marked with a red * are mandatory</a:t>
            </a:r>
            <a:endParaRPr lang="en-IN" alt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 (67)"/>
          <p:cNvPicPr>
            <a:picLocks noGrp="1" noChangeAspect="1"/>
          </p:cNvPicPr>
          <p:nvPr>
            <p:ph idx="1"/>
          </p:nvPr>
        </p:nvPicPr>
        <p:blipFill>
          <a:blip r:embed="rId2"/>
          <a:stretch>
            <a:fillRect/>
          </a:stretch>
        </p:blipFill>
        <p:spPr>
          <a:xfrm>
            <a:off x="-27940" y="31115"/>
            <a:ext cx="12237720" cy="6834505"/>
          </a:xfrm>
          <a:prstGeom prst="rect">
            <a:avLst/>
          </a:prstGeom>
        </p:spPr>
      </p:pic>
      <p:sp>
        <p:nvSpPr>
          <p:cNvPr id="7" name="Oval Callout 6"/>
          <p:cNvSpPr/>
          <p:nvPr/>
        </p:nvSpPr>
        <p:spPr>
          <a:xfrm>
            <a:off x="6247138" y="2454910"/>
            <a:ext cx="3533775" cy="641350"/>
          </a:xfrm>
          <a:prstGeom prst="wedgeEllipseCallout">
            <a:avLst>
              <a:gd name="adj1" fmla="val -35829"/>
              <a:gd name="adj2" fmla="val 2313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Select class 10 board</a:t>
            </a:r>
            <a:endParaRPr lang="en-I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68)"/>
          <p:cNvPicPr>
            <a:picLocks noGrp="1" noChangeAspect="1"/>
          </p:cNvPicPr>
          <p:nvPr>
            <p:ph idx="1"/>
          </p:nvPr>
        </p:nvPicPr>
        <p:blipFill>
          <a:blip r:embed="rId2"/>
          <a:stretch>
            <a:fillRect/>
          </a:stretch>
        </p:blipFill>
        <p:spPr>
          <a:xfrm>
            <a:off x="32385" y="48260"/>
            <a:ext cx="12145645" cy="6823710"/>
          </a:xfrm>
          <a:prstGeom prst="rect">
            <a:avLst/>
          </a:prstGeom>
        </p:spPr>
      </p:pic>
      <p:sp>
        <p:nvSpPr>
          <p:cNvPr id="5" name="Oval Callout 4"/>
          <p:cNvSpPr/>
          <p:nvPr/>
        </p:nvSpPr>
        <p:spPr>
          <a:xfrm>
            <a:off x="5940425" y="2948317"/>
            <a:ext cx="3079115" cy="868045"/>
          </a:xfrm>
          <a:prstGeom prst="wedgeEllipseCallout">
            <a:avLst>
              <a:gd name="adj1" fmla="val -27686"/>
              <a:gd name="adj2" fmla="val 86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Select class12 board </a:t>
            </a:r>
            <a:endParaRPr lang="en-I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69)"/>
          <p:cNvPicPr>
            <a:picLocks noGrp="1" noChangeAspect="1"/>
          </p:cNvPicPr>
          <p:nvPr>
            <p:ph idx="1"/>
          </p:nvPr>
        </p:nvPicPr>
        <p:blipFill>
          <a:blip r:embed="rId2"/>
          <a:stretch>
            <a:fillRect/>
          </a:stretch>
        </p:blipFill>
        <p:spPr>
          <a:xfrm>
            <a:off x="636" y="-27305"/>
            <a:ext cx="12196445" cy="6869430"/>
          </a:xfrm>
          <a:prstGeom prst="rect">
            <a:avLst/>
          </a:prstGeom>
        </p:spPr>
      </p:pic>
      <p:sp>
        <p:nvSpPr>
          <p:cNvPr id="5" name="Oval Callout 4"/>
          <p:cNvSpPr/>
          <p:nvPr/>
        </p:nvSpPr>
        <p:spPr>
          <a:xfrm>
            <a:off x="2766069" y="3051175"/>
            <a:ext cx="2847975" cy="885190"/>
          </a:xfrm>
          <a:prstGeom prst="wedgeEllipseCallout">
            <a:avLst>
              <a:gd name="adj1" fmla="val -25002"/>
              <a:gd name="adj2" fmla="val 162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Select</a:t>
            </a:r>
            <a:r>
              <a:rPr lang="en-IN" altLang="en-US" dirty="0" smtClean="0"/>
              <a:t> </a:t>
            </a:r>
            <a:r>
              <a:rPr lang="en-IN" altLang="en-US" sz="1200" dirty="0" smtClean="0"/>
              <a:t>competitive exam qualified. Applicable only for NMMS Scheme</a:t>
            </a:r>
            <a:endParaRPr lang="en-IN" alt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shot (72)"/>
          <p:cNvPicPr>
            <a:picLocks noGrp="1" noChangeAspect="1"/>
          </p:cNvPicPr>
          <p:nvPr>
            <p:ph idx="1"/>
          </p:nvPr>
        </p:nvPicPr>
        <p:blipFill>
          <a:blip r:embed="rId2"/>
          <a:stretch>
            <a:fillRect/>
          </a:stretch>
        </p:blipFill>
        <p:spPr>
          <a:xfrm>
            <a:off x="7621" y="-4445"/>
            <a:ext cx="12197715" cy="6875780"/>
          </a:xfrm>
          <a:prstGeom prst="rect">
            <a:avLst/>
          </a:prstGeom>
        </p:spPr>
      </p:pic>
      <p:sp>
        <p:nvSpPr>
          <p:cNvPr id="11" name="Oval Callout 10"/>
          <p:cNvSpPr/>
          <p:nvPr/>
        </p:nvSpPr>
        <p:spPr>
          <a:xfrm>
            <a:off x="7574280" y="4942114"/>
            <a:ext cx="3017520" cy="400689"/>
          </a:xfrm>
          <a:prstGeom prst="wedgeEllipseCallout">
            <a:avLst>
              <a:gd name="adj1" fmla="val -77297"/>
              <a:gd name="adj2" fmla="val -413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Select state name</a:t>
            </a:r>
            <a:endParaRPr lang="en-I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73)"/>
          <p:cNvPicPr>
            <a:picLocks noGrp="1" noChangeAspect="1"/>
          </p:cNvPicPr>
          <p:nvPr>
            <p:ph idx="1"/>
          </p:nvPr>
        </p:nvPicPr>
        <p:blipFill>
          <a:blip r:embed="rId2"/>
          <a:stretch>
            <a:fillRect/>
          </a:stretch>
        </p:blipFill>
        <p:spPr>
          <a:xfrm>
            <a:off x="2070958" y="1481138"/>
            <a:ext cx="8050083" cy="4525962"/>
          </a:xfrm>
          <a:prstGeom prst="rect">
            <a:avLst/>
          </a:prstGeom>
        </p:spPr>
      </p:pic>
      <p:sp>
        <p:nvSpPr>
          <p:cNvPr id="2" name="Title 1"/>
          <p:cNvSpPr>
            <a:spLocks noGrp="1"/>
          </p:cNvSpPr>
          <p:nvPr>
            <p:ph type="title"/>
          </p:nvPr>
        </p:nvSpPr>
        <p:spPr/>
        <p:txBody>
          <a:bodyPr>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BASIC DETAILS SECTION</a:t>
            </a:r>
          </a:p>
        </p:txBody>
      </p:sp>
      <p:sp>
        <p:nvSpPr>
          <p:cNvPr id="5" name="Oval Callout 4"/>
          <p:cNvSpPr/>
          <p:nvPr/>
        </p:nvSpPr>
        <p:spPr>
          <a:xfrm>
            <a:off x="1021083" y="4403102"/>
            <a:ext cx="1938020" cy="856615"/>
          </a:xfrm>
          <a:prstGeom prst="wedgeEllipseCallout">
            <a:avLst>
              <a:gd name="adj1" fmla="val 103708"/>
              <a:gd name="adj2" fmla="val -39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Select yes if you are an orphan</a:t>
            </a:r>
            <a:endParaRPr lang="en-IN" altLang="en-US" dirty="0"/>
          </a:p>
        </p:txBody>
      </p:sp>
      <p:sp>
        <p:nvSpPr>
          <p:cNvPr id="6" name="Oval Callout 5"/>
          <p:cNvSpPr/>
          <p:nvPr/>
        </p:nvSpPr>
        <p:spPr>
          <a:xfrm>
            <a:off x="8331844" y="5617030"/>
            <a:ext cx="3314065" cy="751114"/>
          </a:xfrm>
          <a:prstGeom prst="wedgeEllipseCallout">
            <a:avLst>
              <a:gd name="adj1" fmla="val -90504"/>
              <a:gd name="adj2" fmla="val -155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Select yes if you are disabled</a:t>
            </a:r>
            <a:endParaRPr lang="en-I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74)"/>
          <p:cNvPicPr>
            <a:picLocks noGrp="1" noChangeAspect="1"/>
          </p:cNvPicPr>
          <p:nvPr>
            <p:ph idx="1"/>
          </p:nvPr>
        </p:nvPicPr>
        <p:blipFill>
          <a:blip r:embed="rId2"/>
          <a:stretch>
            <a:fillRect/>
          </a:stretch>
        </p:blipFill>
        <p:spPr>
          <a:xfrm>
            <a:off x="0" y="-181247"/>
            <a:ext cx="12233275" cy="6837680"/>
          </a:xfrm>
          <a:prstGeom prst="rect">
            <a:avLst/>
          </a:prstGeom>
        </p:spPr>
      </p:pic>
      <p:sp>
        <p:nvSpPr>
          <p:cNvPr id="5" name="Rounded Rectangular Callout 4"/>
          <p:cNvSpPr/>
          <p:nvPr/>
        </p:nvSpPr>
        <p:spPr>
          <a:xfrm>
            <a:off x="8796110" y="3581956"/>
            <a:ext cx="2357755" cy="611505"/>
          </a:xfrm>
          <a:prstGeom prst="wedgeRoundRectCallout">
            <a:avLst>
              <a:gd name="adj1" fmla="val -26143"/>
              <a:gd name="adj2" fmla="val 1144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Select type of disability</a:t>
            </a:r>
            <a:endParaRPr lang="en-I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75)"/>
          <p:cNvPicPr>
            <a:picLocks noGrp="1" noChangeAspect="1"/>
          </p:cNvPicPr>
          <p:nvPr>
            <p:ph idx="1"/>
          </p:nvPr>
        </p:nvPicPr>
        <p:blipFill>
          <a:blip r:embed="rId2"/>
          <a:stretch>
            <a:fillRect/>
          </a:stretch>
        </p:blipFill>
        <p:spPr>
          <a:xfrm>
            <a:off x="-13334" y="2552"/>
            <a:ext cx="12240260" cy="6847205"/>
          </a:xfrm>
          <a:prstGeom prst="rect">
            <a:avLst/>
          </a:prstGeom>
        </p:spPr>
      </p:pic>
      <p:sp>
        <p:nvSpPr>
          <p:cNvPr id="5" name="Oval Callout 4"/>
          <p:cNvSpPr/>
          <p:nvPr/>
        </p:nvSpPr>
        <p:spPr>
          <a:xfrm>
            <a:off x="377825" y="4256314"/>
            <a:ext cx="2635251" cy="893535"/>
          </a:xfrm>
          <a:prstGeom prst="wedgeEllipseCallout">
            <a:avLst>
              <a:gd name="adj1" fmla="val 110385"/>
              <a:gd name="adj2" fmla="val 48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Select Married if you are married</a:t>
            </a:r>
            <a:endParaRPr lang="en-IN" alt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91)"/>
          <p:cNvPicPr>
            <a:picLocks noGrp="1" noChangeAspect="1"/>
          </p:cNvPicPr>
          <p:nvPr>
            <p:ph idx="1"/>
          </p:nvPr>
        </p:nvPicPr>
        <p:blipFill>
          <a:blip r:embed="rId2"/>
          <a:stretch>
            <a:fillRect/>
          </a:stretch>
        </p:blipFill>
        <p:spPr>
          <a:xfrm>
            <a:off x="5723" y="13335"/>
            <a:ext cx="12179935" cy="6844030"/>
          </a:xfrm>
          <a:prstGeom prst="rect">
            <a:avLst/>
          </a:prstGeom>
        </p:spPr>
      </p:pic>
      <p:sp>
        <p:nvSpPr>
          <p:cNvPr id="5" name="Oval Callout 4"/>
          <p:cNvSpPr/>
          <p:nvPr/>
        </p:nvSpPr>
        <p:spPr>
          <a:xfrm>
            <a:off x="3702051" y="2090057"/>
            <a:ext cx="2832100" cy="1153886"/>
          </a:xfrm>
          <a:prstGeom prst="wedgeEllipseCallout">
            <a:avLst>
              <a:gd name="adj1" fmla="val 150349"/>
              <a:gd name="adj2" fmla="val -1076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a:t>For existing user click on Login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76)"/>
          <p:cNvPicPr>
            <a:picLocks noGrp="1" noChangeAspect="1"/>
          </p:cNvPicPr>
          <p:nvPr>
            <p:ph idx="1"/>
          </p:nvPr>
        </p:nvPicPr>
        <p:blipFill>
          <a:blip r:embed="rId2"/>
          <a:stretch>
            <a:fillRect/>
          </a:stretch>
        </p:blipFill>
        <p:spPr>
          <a:xfrm>
            <a:off x="-41273" y="-6350"/>
            <a:ext cx="13733145" cy="6899910"/>
          </a:xfrm>
          <a:prstGeom prst="rect">
            <a:avLst/>
          </a:prstGeom>
        </p:spPr>
      </p:pic>
      <p:sp>
        <p:nvSpPr>
          <p:cNvPr id="5" name="Oval Callout 4"/>
          <p:cNvSpPr/>
          <p:nvPr/>
        </p:nvSpPr>
        <p:spPr>
          <a:xfrm>
            <a:off x="8767453" y="858644"/>
            <a:ext cx="2957831" cy="1031116"/>
          </a:xfrm>
          <a:prstGeom prst="wedgeEllipseCallout">
            <a:avLst>
              <a:gd name="adj1" fmla="val -32868"/>
              <a:gd name="adj2" fmla="val 119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Select your parent’s profession. If not applicable, select others.    </a:t>
            </a:r>
            <a:endParaRPr lang="en-IN" altLang="en-US" sz="1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 (78)"/>
          <p:cNvPicPr>
            <a:picLocks noGrp="1" noChangeAspect="1"/>
          </p:cNvPicPr>
          <p:nvPr>
            <p:ph idx="1"/>
          </p:nvPr>
        </p:nvPicPr>
        <p:blipFill>
          <a:blip r:embed="rId2"/>
          <a:stretch>
            <a:fillRect/>
          </a:stretch>
        </p:blipFill>
        <p:spPr>
          <a:xfrm>
            <a:off x="22860" y="3176"/>
            <a:ext cx="12146280" cy="6868795"/>
          </a:xfrm>
          <a:prstGeom prst="rect">
            <a:avLst/>
          </a:prstGeom>
        </p:spPr>
      </p:pic>
      <p:sp>
        <p:nvSpPr>
          <p:cNvPr id="8" name="Oval Callout 7"/>
          <p:cNvSpPr/>
          <p:nvPr/>
        </p:nvSpPr>
        <p:spPr>
          <a:xfrm>
            <a:off x="1122136" y="4201886"/>
            <a:ext cx="3192780" cy="1163410"/>
          </a:xfrm>
          <a:prstGeom prst="wedgeEllipseCallout">
            <a:avLst>
              <a:gd name="adj1" fmla="val 135901"/>
              <a:gd name="adj2" fmla="val 80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After filling all the mandatory fields, click on Save and continue to select scheme</a:t>
            </a:r>
            <a:endParaRPr lang="en-IN" alt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shot (80)"/>
          <p:cNvPicPr>
            <a:picLocks noGrp="1" noChangeAspect="1"/>
          </p:cNvPicPr>
          <p:nvPr>
            <p:ph idx="1"/>
          </p:nvPr>
        </p:nvPicPr>
        <p:blipFill>
          <a:blip r:embed="rId2"/>
          <a:stretch>
            <a:fillRect/>
          </a:stretch>
        </p:blipFill>
        <p:spPr>
          <a:xfrm>
            <a:off x="16518" y="2540"/>
            <a:ext cx="12124055" cy="6869430"/>
          </a:xfrm>
          <a:prstGeom prst="rect">
            <a:avLst/>
          </a:prstGeom>
        </p:spPr>
      </p:pic>
      <p:sp>
        <p:nvSpPr>
          <p:cNvPr id="7" name="Oval Callout 6"/>
          <p:cNvSpPr/>
          <p:nvPr/>
        </p:nvSpPr>
        <p:spPr>
          <a:xfrm>
            <a:off x="8337549" y="3940810"/>
            <a:ext cx="2731771" cy="1230630"/>
          </a:xfrm>
          <a:prstGeom prst="wedgeEllipseCallout">
            <a:avLst>
              <a:gd name="adj1" fmla="val -122727"/>
              <a:gd name="adj2" fmla="val 36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The eligible schemes based on entered criteria is displayed here</a:t>
            </a:r>
            <a:endParaRPr lang="en-IN" altLang="en-US" sz="1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shot (92)"/>
          <p:cNvPicPr>
            <a:picLocks noGrp="1" noChangeAspect="1"/>
          </p:cNvPicPr>
          <p:nvPr>
            <p:ph idx="1"/>
          </p:nvPr>
        </p:nvPicPr>
        <p:blipFill>
          <a:blip r:embed="rId2"/>
          <a:stretch>
            <a:fillRect/>
          </a:stretch>
        </p:blipFill>
        <p:spPr>
          <a:xfrm>
            <a:off x="27305" y="2545"/>
            <a:ext cx="12150091" cy="6854825"/>
          </a:xfrm>
          <a:prstGeom prst="rect">
            <a:avLst/>
          </a:prstGeom>
        </p:spPr>
      </p:pic>
      <p:sp>
        <p:nvSpPr>
          <p:cNvPr id="9" name="Oval Callout 8"/>
          <p:cNvSpPr/>
          <p:nvPr/>
        </p:nvSpPr>
        <p:spPr>
          <a:xfrm>
            <a:off x="3310717" y="2046514"/>
            <a:ext cx="4004483" cy="864054"/>
          </a:xfrm>
          <a:prstGeom prst="wedgeEllipseCallout">
            <a:avLst>
              <a:gd name="adj1" fmla="val -38451"/>
              <a:gd name="adj2" fmla="val 1174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Domicile state as registered will be automatically displayed.</a:t>
            </a:r>
            <a:endParaRPr lang="en-IN" altLang="en-US" sz="1400" dirty="0"/>
          </a:p>
        </p:txBody>
      </p:sp>
      <p:sp>
        <p:nvSpPr>
          <p:cNvPr id="10" name="Oval Callout 9"/>
          <p:cNvSpPr/>
          <p:nvPr/>
        </p:nvSpPr>
        <p:spPr>
          <a:xfrm>
            <a:off x="7245993" y="4626429"/>
            <a:ext cx="4493895" cy="830773"/>
          </a:xfrm>
          <a:prstGeom prst="wedgeEllipseCallout">
            <a:avLst>
              <a:gd name="adj1" fmla="val -56064"/>
              <a:gd name="adj2" fmla="val -209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Districts of the selected State will be displayed here. Select your domicile district.</a:t>
            </a:r>
            <a:endParaRPr lang="en-IN" altLang="en-US" sz="1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93)"/>
          <p:cNvPicPr>
            <a:picLocks noGrp="1" noChangeAspect="1"/>
          </p:cNvPicPr>
          <p:nvPr>
            <p:ph idx="1"/>
          </p:nvPr>
        </p:nvPicPr>
        <p:blipFill>
          <a:blip r:embed="rId2"/>
          <a:stretch>
            <a:fillRect/>
          </a:stretch>
        </p:blipFill>
        <p:spPr>
          <a:xfrm>
            <a:off x="-16511" y="18421"/>
            <a:ext cx="12207240" cy="6870065"/>
          </a:xfrm>
          <a:prstGeom prst="rect">
            <a:avLst/>
          </a:prstGeom>
        </p:spPr>
      </p:pic>
      <p:sp>
        <p:nvSpPr>
          <p:cNvPr id="5" name="Oval Callout 4"/>
          <p:cNvSpPr/>
          <p:nvPr/>
        </p:nvSpPr>
        <p:spPr>
          <a:xfrm>
            <a:off x="4516757" y="4082142"/>
            <a:ext cx="6118586" cy="1598567"/>
          </a:xfrm>
          <a:prstGeom prst="wedgeEllipseCallout">
            <a:avLst>
              <a:gd name="adj1" fmla="val -45345"/>
              <a:gd name="adj2" fmla="val -985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a:t> </a:t>
            </a:r>
            <a:r>
              <a:rPr lang="en-IN" altLang="en-US" sz="1200" dirty="0" smtClean="0"/>
              <a:t>Select the scheme you want to apply. If total scholarship amount in that scheme is less than Rs.50000, there is no need to upload documents. But it is always better to upload documents to support for easier verification. Simply submit </a:t>
            </a:r>
            <a:r>
              <a:rPr lang="en-IN" altLang="en-US" sz="1400" dirty="0" smtClean="0"/>
              <a:t>document  with application copy at school/college/Institute</a:t>
            </a:r>
            <a:endParaRPr lang="en-IN" altLang="en-US"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94)"/>
          <p:cNvPicPr>
            <a:picLocks noGrp="1" noChangeAspect="1"/>
          </p:cNvPicPr>
          <p:nvPr>
            <p:ph idx="1"/>
          </p:nvPr>
        </p:nvPicPr>
        <p:blipFill>
          <a:blip r:embed="rId2"/>
          <a:stretch>
            <a:fillRect/>
          </a:stretch>
        </p:blipFill>
        <p:spPr>
          <a:xfrm>
            <a:off x="-14604" y="-27305"/>
            <a:ext cx="12203431" cy="6944995"/>
          </a:xfrm>
          <a:prstGeom prst="rect">
            <a:avLst/>
          </a:prstGeom>
        </p:spPr>
      </p:pic>
      <p:sp>
        <p:nvSpPr>
          <p:cNvPr id="5" name="Oval Callout 4"/>
          <p:cNvSpPr/>
          <p:nvPr/>
        </p:nvSpPr>
        <p:spPr>
          <a:xfrm>
            <a:off x="792481" y="5410200"/>
            <a:ext cx="4907915" cy="876766"/>
          </a:xfrm>
          <a:prstGeom prst="wedgeEllipseCallout">
            <a:avLst>
              <a:gd name="adj1" fmla="val 59315"/>
              <a:gd name="adj2" fmla="val -11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Please click on “Save as Draft” if you are not clear about any detail entered and you want to edit the form again.</a:t>
            </a:r>
            <a:endParaRPr lang="en-IN" altLang="en-US" sz="1200" dirty="0"/>
          </a:p>
        </p:txBody>
      </p:sp>
      <p:sp>
        <p:nvSpPr>
          <p:cNvPr id="6" name="Oval Callout 5"/>
          <p:cNvSpPr/>
          <p:nvPr/>
        </p:nvSpPr>
        <p:spPr>
          <a:xfrm>
            <a:off x="8403771" y="5518797"/>
            <a:ext cx="3788229" cy="1339203"/>
          </a:xfrm>
          <a:prstGeom prst="wedgeEllipseCallout">
            <a:avLst>
              <a:gd name="adj1" fmla="val -52818"/>
              <a:gd name="adj2" fmla="val -35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If you are sure of the details entered, click on “Final Submit” to submit the form. Upon final submit, you will not be able to edit the form again.</a:t>
            </a:r>
            <a:endParaRPr lang="en-IN" alt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me"/>
          <p:cNvPicPr>
            <a:picLocks noGrp="1" noChangeAspect="1"/>
          </p:cNvPicPr>
          <p:nvPr>
            <p:ph idx="1"/>
          </p:nvPr>
        </p:nvPicPr>
        <p:blipFill>
          <a:blip r:embed="rId2"/>
          <a:stretch>
            <a:fillRect/>
          </a:stretch>
        </p:blipFill>
        <p:spPr>
          <a:xfrm>
            <a:off x="2070958" y="1481138"/>
            <a:ext cx="8050083" cy="4525962"/>
          </a:xfrm>
          <a:prstGeom prst="rect">
            <a:avLst/>
          </a:prstGeom>
        </p:spPr>
      </p:pic>
      <p:sp>
        <p:nvSpPr>
          <p:cNvPr id="2" name="Title 1"/>
          <p:cNvSpPr>
            <a:spLocks noGrp="1"/>
          </p:cNvSpPr>
          <p:nvPr>
            <p:ph type="title"/>
          </p:nvPr>
        </p:nvSpPr>
        <p:spPr/>
        <p:txBody>
          <a:bodyPr>
            <a:normAutofit/>
            <a:scene3d>
              <a:camera prst="orthographicFront"/>
              <a:lightRig rig="threePt" dir="t"/>
            </a:scene3d>
          </a:bodyPr>
          <a:lstStyle/>
          <a:p>
            <a:r>
              <a:rPr lang="en-IN" altLang="en-US" sz="3600">
                <a:solidFill>
                  <a:schemeClr val="accent1"/>
                </a:solidFill>
                <a:effectLst>
                  <a:outerShdw blurRad="38100" dist="25400" dir="5400000" algn="ctr" rotWithShape="0">
                    <a:srgbClr val="6E747A">
                      <a:alpha val="43000"/>
                    </a:srgbClr>
                  </a:outerShdw>
                </a:effectLst>
              </a:rPr>
              <a:t>FRESH APPLICATION LOGIN  DASHBOARD</a:t>
            </a:r>
          </a:p>
        </p:txBody>
      </p:sp>
      <p:sp>
        <p:nvSpPr>
          <p:cNvPr id="6" name="Oval Callout 5"/>
          <p:cNvSpPr/>
          <p:nvPr/>
        </p:nvSpPr>
        <p:spPr>
          <a:xfrm>
            <a:off x="4579357" y="5151030"/>
            <a:ext cx="1581958" cy="553084"/>
          </a:xfrm>
          <a:prstGeom prst="wedgeEllipseCallout">
            <a:avLst>
              <a:gd name="adj1" fmla="val -156716"/>
              <a:gd name="adj2" fmla="val 22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a:t>Logout Button</a:t>
            </a:r>
          </a:p>
        </p:txBody>
      </p:sp>
      <p:sp>
        <p:nvSpPr>
          <p:cNvPr id="3" name="Oval Callout 2"/>
          <p:cNvSpPr/>
          <p:nvPr/>
        </p:nvSpPr>
        <p:spPr>
          <a:xfrm>
            <a:off x="5348605" y="3526971"/>
            <a:ext cx="4856480" cy="954224"/>
          </a:xfrm>
          <a:prstGeom prst="wedgeEllipseCallout">
            <a:avLst>
              <a:gd name="adj1" fmla="val -100484"/>
              <a:gd name="adj2" fmla="val -925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sym typeface="+mn-ea"/>
              </a:rPr>
              <a:t>For changing any registration details entered, use “update Registration Details”. Again, final submitted applications cannot be edited.</a:t>
            </a:r>
            <a:endParaRPr lang="en-US" sz="1200" dirty="0"/>
          </a:p>
        </p:txBody>
      </p:sp>
      <p:sp>
        <p:nvSpPr>
          <p:cNvPr id="7" name="Oval Callout 6"/>
          <p:cNvSpPr/>
          <p:nvPr/>
        </p:nvSpPr>
        <p:spPr>
          <a:xfrm>
            <a:off x="2893703" y="1534887"/>
            <a:ext cx="3874135" cy="979714"/>
          </a:xfrm>
          <a:prstGeom prst="wedgeEllipseCallout">
            <a:avLst>
              <a:gd name="adj1" fmla="val -44706"/>
              <a:gd name="adj2" fmla="val 168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Use “Update Account Details” for changing account details. Final submitted applications cannot be changed.</a:t>
            </a:r>
            <a:endParaRPr lang="en-IN" alt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pdate Registration Detail"/>
          <p:cNvPicPr>
            <a:picLocks noGrp="1" noChangeAspect="1"/>
          </p:cNvPicPr>
          <p:nvPr>
            <p:ph idx="1"/>
          </p:nvPr>
        </p:nvPicPr>
        <p:blipFill>
          <a:blip r:embed="rId2"/>
          <a:stretch>
            <a:fillRect/>
          </a:stretch>
        </p:blipFill>
        <p:spPr>
          <a:xfrm>
            <a:off x="2070958" y="1481138"/>
            <a:ext cx="8050083" cy="4525962"/>
          </a:xfrm>
          <a:prstGeom prst="rect">
            <a:avLst/>
          </a:prstGeom>
        </p:spPr>
      </p:pic>
      <p:sp>
        <p:nvSpPr>
          <p:cNvPr id="2" name="Title 1"/>
          <p:cNvSpPr>
            <a:spLocks noGrp="1"/>
          </p:cNvSpPr>
          <p:nvPr>
            <p:ph type="title"/>
          </p:nvPr>
        </p:nvSpPr>
        <p:spPr/>
        <p:txBody>
          <a:bodyPr>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UPDATE REGISTRATION DETAILS</a:t>
            </a:r>
          </a:p>
        </p:txBody>
      </p:sp>
      <p:sp>
        <p:nvSpPr>
          <p:cNvPr id="5" name="Oval Callout 4"/>
          <p:cNvSpPr/>
          <p:nvPr/>
        </p:nvSpPr>
        <p:spPr>
          <a:xfrm>
            <a:off x="7062200" y="1828801"/>
            <a:ext cx="4346029" cy="1382485"/>
          </a:xfrm>
          <a:prstGeom prst="wedgeEllipseCallout">
            <a:avLst>
              <a:gd name="adj1" fmla="val -58654"/>
              <a:gd name="adj2" fmla="val 137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On clicking on “Update Registration Details” the student will receive an OTP in the registered mobile number. Enter the OTP to proceed to update registration details</a:t>
            </a:r>
            <a:endParaRPr lang="en-IN" alt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pdate Account detail "/>
          <p:cNvPicPr>
            <a:picLocks noGrp="1" noChangeAspect="1"/>
          </p:cNvPicPr>
          <p:nvPr>
            <p:ph idx="1"/>
          </p:nvPr>
        </p:nvPicPr>
        <p:blipFill>
          <a:blip r:embed="rId2"/>
          <a:stretch>
            <a:fillRect/>
          </a:stretch>
        </p:blipFill>
        <p:spPr>
          <a:xfrm>
            <a:off x="2070958" y="1481138"/>
            <a:ext cx="8050083" cy="4525962"/>
          </a:xfrm>
          <a:prstGeom prst="rect">
            <a:avLst/>
          </a:prstGeom>
        </p:spPr>
      </p:pic>
      <p:sp>
        <p:nvSpPr>
          <p:cNvPr id="2" name="Title 1"/>
          <p:cNvSpPr>
            <a:spLocks noGrp="1"/>
          </p:cNvSpPr>
          <p:nvPr>
            <p:ph type="title"/>
          </p:nvPr>
        </p:nvSpPr>
        <p:spPr/>
        <p:txBody>
          <a:bodyPr>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UPDATE ACCOUNT DETAILS</a:t>
            </a:r>
          </a:p>
        </p:txBody>
      </p:sp>
      <p:sp>
        <p:nvSpPr>
          <p:cNvPr id="5" name="Oval Callout 4"/>
          <p:cNvSpPr/>
          <p:nvPr/>
        </p:nvSpPr>
        <p:spPr>
          <a:xfrm>
            <a:off x="8195857" y="1719943"/>
            <a:ext cx="4137660" cy="1295400"/>
          </a:xfrm>
          <a:prstGeom prst="wedgeEllipseCallout">
            <a:avLst>
              <a:gd name="adj1" fmla="val -69025"/>
              <a:gd name="adj2" fmla="val 159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200" dirty="0" smtClean="0"/>
              <a:t>On clicking on “Update Account Details” the student will receive an OTP in the registered mobile number. Enter the OTP to proceed to update account details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eck your status"/>
          <p:cNvPicPr>
            <a:picLocks noGrp="1" noChangeAspect="1"/>
          </p:cNvPicPr>
          <p:nvPr>
            <p:ph idx="1"/>
          </p:nvPr>
        </p:nvPicPr>
        <p:blipFill>
          <a:blip r:embed="rId2"/>
          <a:stretch>
            <a:fillRect/>
          </a:stretch>
        </p:blipFill>
        <p:spPr>
          <a:xfrm>
            <a:off x="2070958" y="1481138"/>
            <a:ext cx="8050083" cy="4525962"/>
          </a:xfrm>
          <a:prstGeom prst="rect">
            <a:avLst/>
          </a:prstGeom>
        </p:spPr>
      </p:pic>
      <p:sp>
        <p:nvSpPr>
          <p:cNvPr id="2" name="Title 1"/>
          <p:cNvSpPr>
            <a:spLocks noGrp="1"/>
          </p:cNvSpPr>
          <p:nvPr>
            <p:ph type="title"/>
          </p:nvPr>
        </p:nvSpPr>
        <p:spPr/>
        <p:txBody>
          <a:bodyPr>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CHECK YOUR STATUS</a:t>
            </a:r>
          </a:p>
        </p:txBody>
      </p:sp>
      <p:sp>
        <p:nvSpPr>
          <p:cNvPr id="5" name="Oval Callout 4"/>
          <p:cNvSpPr/>
          <p:nvPr/>
        </p:nvSpPr>
        <p:spPr>
          <a:xfrm>
            <a:off x="5496568" y="3356618"/>
            <a:ext cx="4463415" cy="1289685"/>
          </a:xfrm>
          <a:prstGeom prst="wedgeEllipseCallout">
            <a:avLst>
              <a:gd name="adj1" fmla="val -100596"/>
              <a:gd name="adj2" fmla="val 429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“Check your Status” displays the current status of your application form</a:t>
            </a:r>
            <a:endParaRPr lang="en-I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41)"/>
          <p:cNvPicPr>
            <a:picLocks noGrp="1" noChangeAspect="1"/>
          </p:cNvPicPr>
          <p:nvPr>
            <p:ph idx="1"/>
          </p:nvPr>
        </p:nvPicPr>
        <p:blipFill>
          <a:blip r:embed="rId2"/>
          <a:stretch>
            <a:fillRect/>
          </a:stretch>
        </p:blipFill>
        <p:spPr>
          <a:xfrm>
            <a:off x="2070958" y="1481138"/>
            <a:ext cx="8050083" cy="4525962"/>
          </a:xfrm>
          <a:prstGeom prst="rect">
            <a:avLst/>
          </a:prstGeom>
        </p:spPr>
      </p:pic>
      <p:sp>
        <p:nvSpPr>
          <p:cNvPr id="2" name="Title 1"/>
          <p:cNvSpPr>
            <a:spLocks noGrp="1"/>
          </p:cNvSpPr>
          <p:nvPr>
            <p:ph type="title"/>
          </p:nvPr>
        </p:nvSpPr>
        <p:spPr/>
        <p:txBody>
          <a:bodyPr>
            <a:normAutofit fontScale="90000"/>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                  Fresh Student Registrtion Form </a:t>
            </a:r>
          </a:p>
        </p:txBody>
      </p:sp>
      <p:sp>
        <p:nvSpPr>
          <p:cNvPr id="5" name="Oval Callout 4"/>
          <p:cNvSpPr/>
          <p:nvPr/>
        </p:nvSpPr>
        <p:spPr>
          <a:xfrm>
            <a:off x="7990121" y="2645229"/>
            <a:ext cx="2862943" cy="1589315"/>
          </a:xfrm>
          <a:prstGeom prst="wedgeEllipseCallout">
            <a:avLst>
              <a:gd name="adj1" fmla="val -39548"/>
              <a:gd name="adj2" fmla="val 87107"/>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altLang="en-US" sz="1200" dirty="0" smtClean="0"/>
              <a:t>Select Pre-</a:t>
            </a:r>
            <a:r>
              <a:rPr lang="en-IN" altLang="en-US" sz="1200" dirty="0" err="1" smtClean="0"/>
              <a:t>Matric</a:t>
            </a:r>
            <a:r>
              <a:rPr lang="en-IN" altLang="en-US" sz="1200" dirty="0" smtClean="0"/>
              <a:t> for class 1-10</a:t>
            </a:r>
          </a:p>
          <a:p>
            <a:pPr algn="ctr"/>
            <a:r>
              <a:rPr lang="en-IN" altLang="en-US" sz="1200" dirty="0" smtClean="0"/>
              <a:t>Select Post </a:t>
            </a:r>
            <a:r>
              <a:rPr lang="en-IN" altLang="en-US" sz="1200" dirty="0" err="1" smtClean="0"/>
              <a:t>Matric</a:t>
            </a:r>
            <a:r>
              <a:rPr lang="en-IN" altLang="en-US" sz="1200" dirty="0" smtClean="0"/>
              <a:t>/MCM/TOPCLASS for Class 11,12,UG,PG etc </a:t>
            </a:r>
            <a:endParaRPr lang="en-IN" altLang="en-US" sz="1200" dirty="0"/>
          </a:p>
        </p:txBody>
      </p:sp>
      <p:sp>
        <p:nvSpPr>
          <p:cNvPr id="6" name="Oval Callout 5"/>
          <p:cNvSpPr/>
          <p:nvPr/>
        </p:nvSpPr>
        <p:spPr>
          <a:xfrm>
            <a:off x="1606828" y="1435468"/>
            <a:ext cx="2290261" cy="1285962"/>
          </a:xfrm>
          <a:prstGeom prst="wedgeEllipseCallout">
            <a:avLst>
              <a:gd name="adj1" fmla="val -11791"/>
              <a:gd name="adj2" fmla="val 84367"/>
            </a:avLst>
          </a:prstGeom>
          <a:solidFill>
            <a:schemeClr val="bg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IN" altLang="en-US" sz="1200" dirty="0"/>
              <a:t> </a:t>
            </a:r>
            <a:r>
              <a:rPr lang="en-IN" altLang="en-US" sz="1200" dirty="0" smtClean="0"/>
              <a:t>On Clicking on “New Registration, a new registration form opens</a:t>
            </a:r>
            <a:endParaRPr lang="en-IN" altLang="en-US" sz="1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home"/>
          <p:cNvPicPr>
            <a:picLocks noChangeAspect="1"/>
          </p:cNvPicPr>
          <p:nvPr/>
        </p:nvPicPr>
        <p:blipFill>
          <a:blip r:embed="rId2"/>
          <a:stretch>
            <a:fillRect/>
          </a:stretch>
        </p:blipFill>
        <p:spPr>
          <a:xfrm>
            <a:off x="2541" y="-15240"/>
            <a:ext cx="12187555" cy="6881495"/>
          </a:xfrm>
          <a:prstGeom prst="rect">
            <a:avLst/>
          </a:prstGeom>
          <a:noFill/>
          <a:ln w="9525">
            <a:noFill/>
          </a:ln>
        </p:spPr>
      </p:pic>
      <p:sp>
        <p:nvSpPr>
          <p:cNvPr id="2" name="Title 1"/>
          <p:cNvSpPr>
            <a:spLocks noGrp="1"/>
          </p:cNvSpPr>
          <p:nvPr>
            <p:ph type="title"/>
          </p:nvPr>
        </p:nvSpPr>
        <p:spPr/>
        <p:txBody>
          <a:bodyPr>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CHANGE PASSWORD</a:t>
            </a:r>
          </a:p>
        </p:txBody>
      </p:sp>
      <p:sp>
        <p:nvSpPr>
          <p:cNvPr id="3" name="Oval Callout 2"/>
          <p:cNvSpPr/>
          <p:nvPr/>
        </p:nvSpPr>
        <p:spPr>
          <a:xfrm>
            <a:off x="2003523" y="3284493"/>
            <a:ext cx="3044191" cy="1351280"/>
          </a:xfrm>
          <a:prstGeom prst="wedgeEllipseCallout">
            <a:avLst>
              <a:gd name="adj1" fmla="val -65889"/>
              <a:gd name="adj2" fmla="val 1068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Use the “Change Password” link to change your existing password</a:t>
            </a:r>
            <a:endParaRPr lang="en-IN" altLang="en-US" sz="1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home"/>
          <p:cNvPicPr>
            <a:picLocks noChangeAspect="1"/>
          </p:cNvPicPr>
          <p:nvPr/>
        </p:nvPicPr>
        <p:blipFill>
          <a:blip r:embed="rId2"/>
          <a:stretch>
            <a:fillRect/>
          </a:stretch>
        </p:blipFill>
        <p:spPr>
          <a:xfrm>
            <a:off x="2541" y="-15240"/>
            <a:ext cx="12187555" cy="6881495"/>
          </a:xfrm>
          <a:prstGeom prst="rect">
            <a:avLst/>
          </a:prstGeom>
          <a:noFill/>
          <a:ln w="9525">
            <a:noFill/>
          </a:ln>
        </p:spPr>
      </p:pic>
      <p:sp>
        <p:nvSpPr>
          <p:cNvPr id="2" name="Title 1"/>
          <p:cNvSpPr>
            <a:spLocks noGrp="1"/>
          </p:cNvSpPr>
          <p:nvPr>
            <p:ph type="title"/>
          </p:nvPr>
        </p:nvSpPr>
        <p:spPr/>
        <p:txBody>
          <a:bodyPr>
            <a:scene3d>
              <a:camera prst="orthographicFront"/>
              <a:lightRig rig="threePt" dir="t"/>
            </a:scene3d>
          </a:bodyPr>
          <a:lstStyle/>
          <a:p>
            <a:r>
              <a:rPr lang="en-IN" altLang="en-US">
                <a:solidFill>
                  <a:schemeClr val="accent1"/>
                </a:solidFill>
                <a:effectLst>
                  <a:outerShdw blurRad="38100" dist="25400" dir="5400000" algn="ctr" rotWithShape="0">
                    <a:srgbClr val="6E747A">
                      <a:alpha val="43000"/>
                    </a:srgbClr>
                  </a:outerShdw>
                </a:effectLst>
              </a:rPr>
              <a:t>CHANGE PASSWORD</a:t>
            </a:r>
          </a:p>
        </p:txBody>
      </p:sp>
      <p:sp>
        <p:nvSpPr>
          <p:cNvPr id="3" name="Oval Callout 2"/>
          <p:cNvSpPr/>
          <p:nvPr/>
        </p:nvSpPr>
        <p:spPr>
          <a:xfrm>
            <a:off x="3168294" y="3208293"/>
            <a:ext cx="3044191" cy="1351280"/>
          </a:xfrm>
          <a:prstGeom prst="wedgeEllipseCallout">
            <a:avLst>
              <a:gd name="adj1" fmla="val -109515"/>
              <a:gd name="adj2" fmla="val 59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Use the “Print Your Application” link to print final submitted applications</a:t>
            </a:r>
            <a:endParaRPr lang="en-IN" altLang="en-US" sz="1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me"/>
          <p:cNvPicPr>
            <a:picLocks noGrp="1" noChangeAspect="1"/>
          </p:cNvPicPr>
          <p:nvPr>
            <p:ph idx="1"/>
          </p:nvPr>
        </p:nvPicPr>
        <p:blipFill>
          <a:blip r:embed="rId2"/>
          <a:stretch>
            <a:fillRect/>
          </a:stretch>
        </p:blipFill>
        <p:spPr>
          <a:xfrm>
            <a:off x="2541" y="-15240"/>
            <a:ext cx="12187555" cy="6881495"/>
          </a:xfrm>
          <a:prstGeom prst="rect">
            <a:avLst/>
          </a:prstGeom>
          <a:noFill/>
          <a:ln w="9525">
            <a:noFill/>
          </a:ln>
        </p:spPr>
      </p:pic>
      <p:sp>
        <p:nvSpPr>
          <p:cNvPr id="5" name="Oval Callout 4"/>
          <p:cNvSpPr/>
          <p:nvPr/>
        </p:nvSpPr>
        <p:spPr>
          <a:xfrm>
            <a:off x="3188337" y="4346587"/>
            <a:ext cx="3209291" cy="868045"/>
          </a:xfrm>
          <a:prstGeom prst="wedgeEllipseCallout">
            <a:avLst>
              <a:gd name="adj1" fmla="val -106133"/>
              <a:gd name="adj2" fmla="val 143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a:t>Logout Button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 (96)"/>
          <p:cNvPicPr>
            <a:picLocks noGrp="1" noChangeAspect="1"/>
          </p:cNvPicPr>
          <p:nvPr>
            <p:ph idx="1"/>
          </p:nvPr>
        </p:nvPicPr>
        <p:blipFill>
          <a:blip r:embed="rId2"/>
          <a:stretch>
            <a:fillRect/>
          </a:stretch>
        </p:blipFill>
        <p:spPr>
          <a:xfrm>
            <a:off x="6358" y="-635"/>
            <a:ext cx="12179935" cy="6859270"/>
          </a:xfrm>
          <a:prstGeom prst="rect">
            <a:avLst/>
          </a:prstGeom>
        </p:spPr>
      </p:pic>
      <p:sp>
        <p:nvSpPr>
          <p:cNvPr id="6" name="Rectangular Callout 5"/>
          <p:cNvSpPr/>
          <p:nvPr/>
        </p:nvSpPr>
        <p:spPr>
          <a:xfrm>
            <a:off x="7734935" y="2684792"/>
            <a:ext cx="3048000" cy="1137285"/>
          </a:xfrm>
          <a:prstGeom prst="wedgeRectCallout">
            <a:avLst>
              <a:gd name="adj1" fmla="val -56322"/>
              <a:gd name="adj2" fmla="val 134372"/>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altLang="en-US" sz="1400" dirty="0" smtClean="0"/>
              <a:t>Select Scholarship scheme if you want to apply for Scholarships.</a:t>
            </a:r>
          </a:p>
          <a:p>
            <a:pPr algn="ctr"/>
            <a:r>
              <a:rPr lang="en-IN" altLang="en-US" sz="1400" dirty="0" smtClean="0"/>
              <a:t>Select Incentive Scheme if you want to apply for any incentive scheme </a:t>
            </a:r>
            <a:endParaRPr lang="en-IN" alt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 (43)"/>
          <p:cNvPicPr>
            <a:picLocks noGrp="1" noChangeAspect="1"/>
          </p:cNvPicPr>
          <p:nvPr>
            <p:ph idx="1"/>
          </p:nvPr>
        </p:nvPicPr>
        <p:blipFill>
          <a:blip r:embed="rId2"/>
          <a:stretch>
            <a:fillRect/>
          </a:stretch>
        </p:blipFill>
        <p:spPr>
          <a:xfrm>
            <a:off x="29845" y="13335"/>
            <a:ext cx="12131675" cy="6889115"/>
          </a:xfrm>
          <a:prstGeom prst="rect">
            <a:avLst/>
          </a:prstGeom>
        </p:spPr>
      </p:pic>
      <p:sp>
        <p:nvSpPr>
          <p:cNvPr id="6" name="Oval Callout 5"/>
          <p:cNvSpPr/>
          <p:nvPr/>
        </p:nvSpPr>
        <p:spPr>
          <a:xfrm>
            <a:off x="7997825" y="566058"/>
            <a:ext cx="3215640" cy="740774"/>
          </a:xfrm>
          <a:prstGeom prst="wedgeEllipseCallout">
            <a:avLst>
              <a:gd name="adj1" fmla="val -65936"/>
              <a:gd name="adj2" fmla="val 624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Fields marked with a red star are </a:t>
            </a:r>
            <a:r>
              <a:rPr lang="en-IN" altLang="en-US" sz="1400" b="1" u="sng" dirty="0" smtClean="0"/>
              <a:t>Mandatory </a:t>
            </a:r>
            <a:r>
              <a:rPr lang="en-IN" altLang="en-US" sz="1400" dirty="0"/>
              <a:t>to fill</a:t>
            </a:r>
          </a:p>
        </p:txBody>
      </p:sp>
      <p:sp>
        <p:nvSpPr>
          <p:cNvPr id="7" name="Right Arrow 6"/>
          <p:cNvSpPr/>
          <p:nvPr/>
        </p:nvSpPr>
        <p:spPr>
          <a:xfrm>
            <a:off x="2461897" y="3972572"/>
            <a:ext cx="979171"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774703" y="1685937"/>
            <a:ext cx="2151380" cy="1547495"/>
          </a:xfrm>
          <a:prstGeom prst="wedgeRoundRectCallout">
            <a:avLst>
              <a:gd name="adj1" fmla="val 178276"/>
              <a:gd name="adj2" fmla="val 728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You can select to give your bank details or your </a:t>
            </a:r>
            <a:r>
              <a:rPr lang="en-IN" altLang="en-US" sz="1400" dirty="0" err="1" smtClean="0"/>
              <a:t>aadhaar</a:t>
            </a:r>
            <a:r>
              <a:rPr lang="en-IN" altLang="en-US" sz="1400" dirty="0" smtClean="0"/>
              <a:t> details as your identification</a:t>
            </a:r>
            <a:endParaRPr lang="en-IN" altLang="en-US" sz="1400" dirty="0"/>
          </a:p>
        </p:txBody>
      </p:sp>
      <p:sp>
        <p:nvSpPr>
          <p:cNvPr id="3" name="Oval Callout 2"/>
          <p:cNvSpPr/>
          <p:nvPr/>
        </p:nvSpPr>
        <p:spPr>
          <a:xfrm>
            <a:off x="8809537" y="3595102"/>
            <a:ext cx="2717800" cy="1412326"/>
          </a:xfrm>
          <a:prstGeom prst="wedgeEllipseCallout">
            <a:avLst>
              <a:gd name="adj1" fmla="val -217073"/>
              <a:gd name="adj2" fmla="val 54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Upload </a:t>
            </a:r>
            <a:r>
              <a:rPr lang="en-IN" altLang="en-US" sz="1400" dirty="0"/>
              <a:t>your Bank </a:t>
            </a:r>
            <a:r>
              <a:rPr lang="en-IN" altLang="en-US" sz="1400" dirty="0" smtClean="0"/>
              <a:t>Passbook </a:t>
            </a:r>
            <a:r>
              <a:rPr lang="en-IN" altLang="en-US" sz="1400" dirty="0"/>
              <a:t>copy in PDF </a:t>
            </a:r>
            <a:r>
              <a:rPr lang="en-IN" altLang="en-US" sz="1400" dirty="0" smtClean="0"/>
              <a:t>or </a:t>
            </a:r>
            <a:r>
              <a:rPr lang="en-IN" altLang="en-US" sz="1400" dirty="0"/>
              <a:t>Jpeg </a:t>
            </a:r>
            <a:r>
              <a:rPr lang="en-IN" altLang="en-US" sz="1400" dirty="0" smtClean="0"/>
              <a:t>Format. Maximum </a:t>
            </a:r>
            <a:r>
              <a:rPr lang="en-IN" altLang="en-US" sz="1400" dirty="0"/>
              <a:t>size 200KB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44)"/>
          <p:cNvPicPr>
            <a:picLocks noGrp="1" noChangeAspect="1"/>
          </p:cNvPicPr>
          <p:nvPr>
            <p:ph idx="1"/>
          </p:nvPr>
        </p:nvPicPr>
        <p:blipFill>
          <a:blip r:embed="rId2"/>
          <a:stretch>
            <a:fillRect/>
          </a:stretch>
        </p:blipFill>
        <p:spPr>
          <a:xfrm>
            <a:off x="-8889" y="-12700"/>
            <a:ext cx="12193905" cy="6869430"/>
          </a:xfrm>
          <a:prstGeom prst="rect">
            <a:avLst/>
          </a:prstGeom>
        </p:spPr>
      </p:pic>
      <p:sp>
        <p:nvSpPr>
          <p:cNvPr id="5" name="Oval Callout 4"/>
          <p:cNvSpPr/>
          <p:nvPr/>
        </p:nvSpPr>
        <p:spPr>
          <a:xfrm>
            <a:off x="8031395" y="3712036"/>
            <a:ext cx="3409495" cy="1654629"/>
          </a:xfrm>
          <a:prstGeom prst="wedgeEllipseCallout">
            <a:avLst>
              <a:gd name="adj1" fmla="val -100915"/>
              <a:gd name="adj2" fmla="val 852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After filling the form,  click on Register to get an unique application number on your registered mobile phone number</a:t>
            </a:r>
            <a:endParaRPr lang="en-IN" altLang="en-US" sz="1400" dirty="0"/>
          </a:p>
        </p:txBody>
      </p:sp>
      <p:sp>
        <p:nvSpPr>
          <p:cNvPr id="2" name="Oval Callout 1"/>
          <p:cNvSpPr/>
          <p:nvPr/>
        </p:nvSpPr>
        <p:spPr>
          <a:xfrm>
            <a:off x="438151" y="2928258"/>
            <a:ext cx="2319020" cy="1240972"/>
          </a:xfrm>
          <a:prstGeom prst="wedgeEllipseCallout">
            <a:avLst>
              <a:gd name="adj1" fmla="val 84693"/>
              <a:gd name="adj2" fmla="val 1244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dirty="0" smtClean="0"/>
              <a:t>Enter the </a:t>
            </a:r>
            <a:r>
              <a:rPr lang="en-IN" altLang="en-US" dirty="0" err="1" smtClean="0"/>
              <a:t>captcha</a:t>
            </a:r>
            <a:r>
              <a:rPr lang="en-IN" altLang="en-US" dirty="0" smtClean="0"/>
              <a:t> given on the right side </a:t>
            </a:r>
            <a:endParaRPr lang="en-I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45)"/>
          <p:cNvPicPr>
            <a:picLocks noGrp="1" noChangeAspect="1"/>
          </p:cNvPicPr>
          <p:nvPr>
            <p:ph idx="1"/>
          </p:nvPr>
        </p:nvPicPr>
        <p:blipFill>
          <a:blip r:embed="rId2"/>
          <a:stretch>
            <a:fillRect/>
          </a:stretch>
        </p:blipFill>
        <p:spPr>
          <a:xfrm>
            <a:off x="-22224" y="17780"/>
            <a:ext cx="12185015" cy="6863080"/>
          </a:xfrm>
          <a:prstGeom prst="rect">
            <a:avLst/>
          </a:prstGeom>
        </p:spPr>
      </p:pic>
      <p:sp>
        <p:nvSpPr>
          <p:cNvPr id="2" name="Title 1"/>
          <p:cNvSpPr>
            <a:spLocks noGrp="1"/>
          </p:cNvSpPr>
          <p:nvPr>
            <p:ph type="title"/>
          </p:nvPr>
        </p:nvSpPr>
        <p:spPr/>
        <p:txBody>
          <a:bodyPr/>
          <a:lstStyle/>
          <a:p>
            <a:endParaRPr lang="en-US"/>
          </a:p>
        </p:txBody>
      </p:sp>
      <p:sp>
        <p:nvSpPr>
          <p:cNvPr id="6" name="Oval Callout 5"/>
          <p:cNvSpPr/>
          <p:nvPr/>
        </p:nvSpPr>
        <p:spPr>
          <a:xfrm>
            <a:off x="7188297" y="2960914"/>
            <a:ext cx="4709793" cy="1397000"/>
          </a:xfrm>
          <a:prstGeom prst="wedgeEllipseCallout">
            <a:avLst>
              <a:gd name="adj1" fmla="val -61281"/>
              <a:gd name="adj2" fmla="val 515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400" dirty="0" smtClean="0"/>
              <a:t>On Clicking “Register”, you will get a unique application number and password as SMS in the registered mobile number. Click on Continue to continue to login for Application</a:t>
            </a:r>
            <a:endParaRPr lang="en-IN"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438</TotalTime>
  <Words>1099</Words>
  <Application>Microsoft Office PowerPoint</Application>
  <PresentationFormat>Custom</PresentationFormat>
  <Paragraphs>92</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Concourse</vt:lpstr>
      <vt:lpstr>National Scholarships Portal 2.0</vt:lpstr>
      <vt:lpstr>   NSP HOME PAGE</vt:lpstr>
      <vt:lpstr>PowerPoint Presentation</vt:lpstr>
      <vt:lpstr>PowerPoint Presentation</vt:lpstr>
      <vt:lpstr>                  Fresh Student Registrtion Form </vt:lpstr>
      <vt:lpstr>PowerPoint Presentation</vt:lpstr>
      <vt:lpstr>PowerPoint Presentation</vt:lpstr>
      <vt:lpstr>PowerPoint Presentation</vt:lpstr>
      <vt:lpstr>PowerPoint Presentation</vt:lpstr>
      <vt:lpstr>LOGIN FOR FRESH APPLICATION</vt:lpstr>
      <vt:lpstr>PowerPoint Presentation</vt:lpstr>
      <vt:lpstr>PowerPoint Presentation</vt:lpstr>
      <vt:lpstr>PowerPoint Presentation</vt:lpstr>
      <vt:lpstr>AFTER SUCCESFULL FRESH APPLICATION LOGIN </vt:lpstr>
      <vt:lpstr>PowerPoint Presentation</vt:lpstr>
      <vt:lpstr>Application Form </vt:lpstr>
      <vt:lpstr>PowerPoint Presentation</vt:lpstr>
      <vt:lpstr>Registraion Page Section </vt:lpstr>
      <vt:lpstr>PowerPoint Presentation</vt:lpstr>
      <vt:lpstr>ACADEMIC DETAIL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DETAILS SECTION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FRESH APPLICATION LOGIN  DASHBOARD</vt:lpstr>
      <vt:lpstr>UPDATE REGISTRATION DETAILS</vt:lpstr>
      <vt:lpstr>UPDATE ACCOUNT DETAILS</vt:lpstr>
      <vt:lpstr>CHECK YOUR STATUS</vt:lpstr>
      <vt:lpstr>CHANGE PASSWORD</vt:lpstr>
      <vt:lpstr>CHANGE PASSWORD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Scholarships Portal</dc:title>
  <dc:creator>Ravi</dc:creator>
  <cp:lastModifiedBy>sms</cp:lastModifiedBy>
  <cp:revision>354</cp:revision>
  <dcterms:created xsi:type="dcterms:W3CDTF">2018-04-27T11:20:00Z</dcterms:created>
  <dcterms:modified xsi:type="dcterms:W3CDTF">2020-09-22T05:27:57Z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1033-10.2.0.6080</vt:lpwstr>
  </property>
</Properties>
</file>